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7"/>
  </p:notesMasterIdLst>
  <p:handoutMasterIdLst>
    <p:handoutMasterId r:id="rId98"/>
  </p:handoutMasterIdLst>
  <p:sldIdLst>
    <p:sldId id="256" r:id="rId2"/>
    <p:sldId id="843" r:id="rId3"/>
    <p:sldId id="850" r:id="rId4"/>
    <p:sldId id="844" r:id="rId5"/>
    <p:sldId id="963" r:id="rId6"/>
    <p:sldId id="968" r:id="rId7"/>
    <p:sldId id="971" r:id="rId8"/>
    <p:sldId id="851" r:id="rId9"/>
    <p:sldId id="871" r:id="rId10"/>
    <p:sldId id="872" r:id="rId11"/>
    <p:sldId id="873" r:id="rId12"/>
    <p:sldId id="965" r:id="rId13"/>
    <p:sldId id="886" r:id="rId14"/>
    <p:sldId id="845" r:id="rId15"/>
    <p:sldId id="874" r:id="rId16"/>
    <p:sldId id="960" r:id="rId17"/>
    <p:sldId id="952" r:id="rId18"/>
    <p:sldId id="972" r:id="rId19"/>
    <p:sldId id="852" r:id="rId20"/>
    <p:sldId id="888" r:id="rId21"/>
    <p:sldId id="853" r:id="rId22"/>
    <p:sldId id="854" r:id="rId23"/>
    <p:sldId id="892" r:id="rId24"/>
    <p:sldId id="893" r:id="rId25"/>
    <p:sldId id="894" r:id="rId26"/>
    <p:sldId id="897" r:id="rId27"/>
    <p:sldId id="895" r:id="rId28"/>
    <p:sldId id="898" r:id="rId29"/>
    <p:sldId id="896" r:id="rId30"/>
    <p:sldId id="899" r:id="rId31"/>
    <p:sldId id="900" r:id="rId32"/>
    <p:sldId id="901" r:id="rId33"/>
    <p:sldId id="902" r:id="rId34"/>
    <p:sldId id="903" r:id="rId35"/>
    <p:sldId id="891" r:id="rId36"/>
    <p:sldId id="855" r:id="rId37"/>
    <p:sldId id="904" r:id="rId38"/>
    <p:sldId id="856" r:id="rId39"/>
    <p:sldId id="905" r:id="rId40"/>
    <p:sldId id="908" r:id="rId41"/>
    <p:sldId id="909" r:id="rId42"/>
    <p:sldId id="911" r:id="rId43"/>
    <p:sldId id="912" r:id="rId44"/>
    <p:sldId id="913" r:id="rId45"/>
    <p:sldId id="857" r:id="rId46"/>
    <p:sldId id="914" r:id="rId47"/>
    <p:sldId id="858" r:id="rId48"/>
    <p:sldId id="859" r:id="rId49"/>
    <p:sldId id="860" r:id="rId50"/>
    <p:sldId id="915" r:id="rId51"/>
    <p:sldId id="954" r:id="rId52"/>
    <p:sldId id="917" r:id="rId53"/>
    <p:sldId id="918" r:id="rId54"/>
    <p:sldId id="919" r:id="rId55"/>
    <p:sldId id="920" r:id="rId56"/>
    <p:sldId id="921" r:id="rId57"/>
    <p:sldId id="861" r:id="rId58"/>
    <p:sldId id="922" r:id="rId59"/>
    <p:sldId id="923" r:id="rId60"/>
    <p:sldId id="862" r:id="rId61"/>
    <p:sldId id="924" r:id="rId62"/>
    <p:sldId id="925" r:id="rId63"/>
    <p:sldId id="926" r:id="rId64"/>
    <p:sldId id="927" r:id="rId65"/>
    <p:sldId id="928" r:id="rId66"/>
    <p:sldId id="929" r:id="rId67"/>
    <p:sldId id="966" r:id="rId68"/>
    <p:sldId id="956" r:id="rId69"/>
    <p:sldId id="955" r:id="rId70"/>
    <p:sldId id="863" r:id="rId71"/>
    <p:sldId id="931" r:id="rId72"/>
    <p:sldId id="930" r:id="rId73"/>
    <p:sldId id="932" r:id="rId74"/>
    <p:sldId id="933" r:id="rId75"/>
    <p:sldId id="937" r:id="rId76"/>
    <p:sldId id="938" r:id="rId77"/>
    <p:sldId id="939" r:id="rId78"/>
    <p:sldId id="940" r:id="rId79"/>
    <p:sldId id="941" r:id="rId80"/>
    <p:sldId id="970" r:id="rId81"/>
    <p:sldId id="864" r:id="rId82"/>
    <p:sldId id="957" r:id="rId83"/>
    <p:sldId id="958" r:id="rId84"/>
    <p:sldId id="959" r:id="rId85"/>
    <p:sldId id="967" r:id="rId86"/>
    <p:sldId id="866" r:id="rId87"/>
    <p:sldId id="942" r:id="rId88"/>
    <p:sldId id="969" r:id="rId89"/>
    <p:sldId id="943" r:id="rId90"/>
    <p:sldId id="945" r:id="rId91"/>
    <p:sldId id="944" r:id="rId92"/>
    <p:sldId id="946" r:id="rId93"/>
    <p:sldId id="962" r:id="rId94"/>
    <p:sldId id="949" r:id="rId95"/>
    <p:sldId id="950" r:id="rId9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FCD5B5"/>
    <a:srgbClr val="0000FF"/>
    <a:srgbClr val="F2F2F2"/>
    <a:srgbClr val="3366FF"/>
    <a:srgbClr val="3F9335"/>
    <a:srgbClr val="125B32"/>
    <a:srgbClr val="21C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087" autoAdjust="0"/>
    <p:restoredTop sz="80517" autoAdjust="0"/>
  </p:normalViewPr>
  <p:slideViewPr>
    <p:cSldViewPr snapToGrid="0" snapToObjects="1">
      <p:cViewPr varScale="1">
        <p:scale>
          <a:sx n="79" d="100"/>
          <a:sy n="79" d="100"/>
        </p:scale>
        <p:origin x="81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00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80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handoutMaster" Target="handoutMasters/handoutMaster1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615FF3-9FA2-1C4A-AAEA-4750F890D655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94E59E-8276-2140-BA34-7EF057B92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161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180D89-5C43-EF4A-AA48-38E879565468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56610F-FCBD-844B-B814-9F48A27EB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8289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902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0536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209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3983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398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954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err="1"/>
              <a:t>xxd</a:t>
            </a:r>
            <a:r>
              <a:rPr kumimoji="1" lang="en-US" altLang="zh-CN" dirty="0"/>
              <a:t> -b 01-example1.c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08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0536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Why byte?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91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Why byte?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91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Why byte?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91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Why byte?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56610F-FCBD-844B-B814-9F48A27EB77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91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D147F-079F-4846-994D-0DB4A1A045D4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91736-879B-FE48-95EC-EDE8A01D99DB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7160F-44E5-DA43-A440-B77513F80BF6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0671-2720-6742-BF3B-130F38BFD6C2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FF912-C460-F747-A5A7-E580342BDBD8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1225-B413-9941-B6FE-722B9F1A3838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4F182-DE75-D141-B72A-8599E29248A5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C2D7A-8A1B-DA48-9B0B-0DEE102746F0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3C787-59C9-0445-8F38-642A8469076F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50209-807A-E542-A52E-D898C2D2B27F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27158-6770-8C48-8082-76913598A291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9FEBD-E571-1443-AA22-BB9E67C15179}" type="datetime1">
              <a:rPr lang="zh-CN" altLang="en-US" smtClean="0"/>
              <a:t>2019/9/3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E625D3-B44C-8840-A520-1CC9BA577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000" b="1" i="0" kern="1200">
          <a:solidFill>
            <a:srgbClr val="3366FF"/>
          </a:solidFill>
          <a:latin typeface="Tahoma"/>
          <a:ea typeface="+mj-ea"/>
          <a:cs typeface="Tahoma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6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6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16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16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6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15.bin"/><Relationship Id="rId4" Type="http://schemas.openxmlformats.org/officeDocument/2006/relationships/image" Target="../media/image16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17.bin"/><Relationship Id="rId4" Type="http://schemas.openxmlformats.org/officeDocument/2006/relationships/image" Target="../media/image18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1.bin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007578"/>
            <a:ext cx="9144000" cy="1788655"/>
          </a:xfrm>
        </p:spPr>
        <p:txBody>
          <a:bodyPr>
            <a:noAutofit/>
          </a:bodyPr>
          <a:lstStyle/>
          <a:p>
            <a:r>
              <a:rPr lang="en-US" sz="4800" b="0" dirty="0">
                <a:solidFill>
                  <a:schemeClr val="tx1"/>
                </a:solidFill>
                <a:latin typeface="Arial"/>
                <a:ea typeface="Verdana" pitchFamily="34" charset="0"/>
                <a:cs typeface="Arial"/>
              </a:rPr>
              <a:t>Bits, Bytes, </a:t>
            </a:r>
            <a:r>
              <a:rPr lang="en-US" sz="4800" b="0" dirty="0" err="1">
                <a:solidFill>
                  <a:schemeClr val="tx1"/>
                </a:solidFill>
                <a:latin typeface="Arial"/>
                <a:ea typeface="Verdana" pitchFamily="34" charset="0"/>
                <a:cs typeface="Arial"/>
              </a:rPr>
              <a:t>Ints</a:t>
            </a:r>
            <a:endParaRPr lang="en-US" sz="4800" b="0" dirty="0">
              <a:solidFill>
                <a:schemeClr val="tx1"/>
              </a:solidFill>
              <a:latin typeface="Arial"/>
              <a:ea typeface="Verdana" pitchFamily="34" charset="0"/>
              <a:cs typeface="Arial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84163" y="3796233"/>
            <a:ext cx="15705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Arial"/>
                <a:ea typeface="Verdana" pitchFamily="34" charset="0"/>
                <a:cs typeface="Arial"/>
              </a:rPr>
              <a:t>Jinyang Li</a:t>
            </a:r>
          </a:p>
        </p:txBody>
      </p:sp>
      <p:sp>
        <p:nvSpPr>
          <p:cNvPr id="4" name="矩形 10"/>
          <p:cNvSpPr/>
          <p:nvPr/>
        </p:nvSpPr>
        <p:spPr>
          <a:xfrm>
            <a:off x="3263546" y="5691884"/>
            <a:ext cx="4952648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5pPr>
            <a:lvl6pPr marL="22860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27432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32004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36576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r>
              <a:rPr lang="en-US" altLang="zh-CN" sz="2400" dirty="0"/>
              <a:t>Some are based on Tiger Wang’s slides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5360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31"/>
    </mc:Choice>
    <mc:Fallback xmlns="">
      <p:transition xmlns:p14="http://schemas.microsoft.com/office/powerpoint/2010/main" spd="slow" advTm="383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latin typeface="Arial"/>
                <a:cs typeface="Arial"/>
              </a:rPr>
              <a:t>Most significant bit (MSB)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5568" y="1600200"/>
            <a:ext cx="887843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>
                <a:latin typeface="Verdana"/>
                <a:cs typeface="Verdana"/>
              </a:rPr>
              <a:t>The bit position has the greatest value</a:t>
            </a:r>
          </a:p>
          <a:p>
            <a:pPr lvl="1"/>
            <a:r>
              <a:rPr kumimoji="1" lang="en-US" altLang="zh-CN" sz="2800" dirty="0">
                <a:solidFill>
                  <a:prstClr val="black"/>
                </a:solidFill>
                <a:latin typeface="Verdana"/>
                <a:cs typeface="Verdana"/>
              </a:rPr>
              <a:t>The leftmost bit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altLang="zh-CN" dirty="0">
              <a:latin typeface="Verdana"/>
              <a:cs typeface="Verdana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Bits	   </a:t>
            </a:r>
            <a:r>
              <a:rPr lang="en-US" altLang="zh-CN" dirty="0">
                <a:solidFill>
                  <a:srgbClr val="FF0000"/>
                </a:solidFill>
                <a:latin typeface="Consolas"/>
                <a:cs typeface="Consolas"/>
              </a:rPr>
              <a:t>0</a:t>
            </a:r>
            <a:r>
              <a:rPr lang="en-US" altLang="zh-CN" dirty="0">
                <a:latin typeface="Consolas"/>
                <a:cs typeface="Consolas"/>
              </a:rPr>
              <a:t>1010010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MSB     0</a:t>
            </a:r>
          </a:p>
          <a:p>
            <a:pPr marL="0" indent="0">
              <a:buNone/>
            </a:pPr>
            <a:endParaRPr kumimoji="1" lang="en-US" altLang="zh-CN" dirty="0">
              <a:latin typeface="Consolas"/>
              <a:cs typeface="Consolas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Bits	   </a:t>
            </a:r>
            <a:r>
              <a:rPr lang="en-US" altLang="zh-CN" dirty="0">
                <a:solidFill>
                  <a:srgbClr val="FF0000"/>
                </a:solidFill>
                <a:latin typeface="Consolas"/>
                <a:cs typeface="Consolas"/>
              </a:rPr>
              <a:t>1</a:t>
            </a:r>
            <a:r>
              <a:rPr lang="en-US" altLang="zh-CN" dirty="0">
                <a:latin typeface="Consolas"/>
                <a:cs typeface="Consolas"/>
              </a:rPr>
              <a:t>1011010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MSB     1</a:t>
            </a: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335111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latin typeface="Arial"/>
                <a:cs typeface="Arial"/>
              </a:rPr>
              <a:t>Least significant bit </a:t>
            </a:r>
            <a:r>
              <a:rPr kumimoji="1" lang="en-US" altLang="zh-CN">
                <a:latin typeface="Arial"/>
                <a:cs typeface="Arial"/>
              </a:rPr>
              <a:t>(LSB)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5568" y="1600200"/>
            <a:ext cx="887843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>
                <a:latin typeface="Verdana"/>
                <a:cs typeface="Verdana"/>
              </a:rPr>
              <a:t>The bit position has the least value</a:t>
            </a:r>
          </a:p>
          <a:p>
            <a:pPr lvl="1"/>
            <a:r>
              <a:rPr kumimoji="1" lang="en-US" altLang="zh-CN" sz="2800" dirty="0">
                <a:solidFill>
                  <a:prstClr val="black"/>
                </a:solidFill>
                <a:latin typeface="Verdana"/>
                <a:cs typeface="Verdana"/>
              </a:rPr>
              <a:t>The rightmost bit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altLang="zh-CN" dirty="0">
              <a:latin typeface="Verdana"/>
              <a:cs typeface="Verdana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Bits	   </a:t>
            </a:r>
            <a:r>
              <a:rPr lang="en-US" altLang="zh-CN" dirty="0">
                <a:solidFill>
                  <a:srgbClr val="000000"/>
                </a:solidFill>
                <a:latin typeface="Consolas"/>
                <a:cs typeface="Consolas"/>
              </a:rPr>
              <a:t>0</a:t>
            </a:r>
            <a:r>
              <a:rPr lang="en-US" altLang="zh-CN" dirty="0">
                <a:latin typeface="Consolas"/>
                <a:cs typeface="Consolas"/>
              </a:rPr>
              <a:t>101001</a:t>
            </a:r>
            <a:r>
              <a:rPr lang="en-US" altLang="zh-CN" dirty="0">
                <a:solidFill>
                  <a:srgbClr val="008000"/>
                </a:solidFill>
                <a:latin typeface="Consolas"/>
                <a:cs typeface="Consolas"/>
              </a:rPr>
              <a:t>0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MSB     0</a:t>
            </a:r>
          </a:p>
          <a:p>
            <a:pPr marL="0" indent="0">
              <a:buNone/>
            </a:pPr>
            <a:endParaRPr kumimoji="1" lang="en-US" altLang="zh-CN" dirty="0">
              <a:latin typeface="Consolas"/>
              <a:cs typeface="Consolas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Bits	   1101101</a:t>
            </a:r>
            <a:r>
              <a:rPr lang="en-US" altLang="zh-CN" dirty="0">
                <a:solidFill>
                  <a:srgbClr val="008000"/>
                </a:solidFill>
                <a:latin typeface="Consolas"/>
                <a:cs typeface="Consolas"/>
              </a:rPr>
              <a:t>0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MSB     0</a:t>
            </a: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482005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latin typeface="Arial"/>
                <a:cs typeface="Arial"/>
              </a:rPr>
              <a:t>Examples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831539"/>
            <a:ext cx="8499958" cy="317035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latin typeface="Consolas"/>
                <a:cs typeface="Consolas"/>
              </a:rPr>
              <a:t>Bits	   0110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latin typeface="Consolas"/>
                <a:cs typeface="Consolas"/>
              </a:rPr>
              <a:t>Value   0*2</a:t>
            </a:r>
            <a:r>
              <a:rPr lang="en-US" altLang="zh-CN" sz="3200" baseline="30000" dirty="0">
                <a:latin typeface="Consolas"/>
                <a:cs typeface="Consolas"/>
              </a:rPr>
              <a:t>3 </a:t>
            </a:r>
            <a:r>
              <a:rPr lang="en-US" altLang="zh-CN" sz="3200" dirty="0">
                <a:latin typeface="Consolas"/>
                <a:cs typeface="Consolas"/>
              </a:rPr>
              <a:t>+</a:t>
            </a:r>
            <a:r>
              <a:rPr lang="en-US" altLang="zh-CN" sz="3200" baseline="30000" dirty="0">
                <a:latin typeface="Consolas"/>
                <a:cs typeface="Consolas"/>
              </a:rPr>
              <a:t> </a:t>
            </a:r>
            <a:r>
              <a:rPr lang="en-US" altLang="zh-CN" sz="3200" dirty="0">
                <a:latin typeface="Consolas"/>
                <a:cs typeface="Consolas"/>
              </a:rPr>
              <a:t>1*2</a:t>
            </a:r>
            <a:r>
              <a:rPr lang="en-US" altLang="zh-CN" sz="3200" baseline="30000" dirty="0">
                <a:latin typeface="Consolas"/>
                <a:cs typeface="Consolas"/>
              </a:rPr>
              <a:t>2 </a:t>
            </a:r>
            <a:r>
              <a:rPr lang="en-US" altLang="zh-CN" sz="3200" dirty="0">
                <a:latin typeface="Consolas"/>
                <a:cs typeface="Consolas"/>
              </a:rPr>
              <a:t>+ 1*2</a:t>
            </a:r>
            <a:r>
              <a:rPr lang="en-US" altLang="zh-CN" sz="3200" baseline="30000" dirty="0">
                <a:latin typeface="Consolas"/>
                <a:cs typeface="Consolas"/>
              </a:rPr>
              <a:t>1 </a:t>
            </a:r>
            <a:r>
              <a:rPr lang="en-US" altLang="zh-CN" sz="3200" dirty="0">
                <a:latin typeface="Consolas"/>
                <a:cs typeface="Consolas"/>
              </a:rPr>
              <a:t>+ 0*2</a:t>
            </a:r>
            <a:r>
              <a:rPr lang="en-US" altLang="zh-CN" sz="3200" baseline="30000" dirty="0">
                <a:latin typeface="Consolas"/>
                <a:cs typeface="Consolas"/>
              </a:rPr>
              <a:t>0 </a:t>
            </a:r>
            <a:r>
              <a:rPr lang="en-US" altLang="zh-CN" sz="3200" dirty="0">
                <a:latin typeface="Consolas"/>
                <a:cs typeface="Consolas"/>
              </a:rPr>
              <a:t>= 6</a:t>
            </a:r>
          </a:p>
          <a:p>
            <a:pPr marL="0" indent="0">
              <a:buNone/>
            </a:pPr>
            <a:endParaRPr kumimoji="1" lang="en-US" altLang="zh-CN" sz="3200" dirty="0">
              <a:latin typeface="Consolas"/>
              <a:cs typeface="Consolas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latin typeface="Consolas"/>
                <a:cs typeface="Consolas"/>
              </a:rPr>
              <a:t>Bits	   1110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latin typeface="Consolas"/>
                <a:cs typeface="Consolas"/>
              </a:rPr>
              <a:t>Value   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74926" y="4837407"/>
            <a:ext cx="522357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Consolas"/>
                <a:cs typeface="Consolas"/>
              </a:rPr>
              <a:t>1*2</a:t>
            </a:r>
            <a:r>
              <a:rPr lang="en-US" altLang="zh-CN" sz="3200" baseline="30000" dirty="0">
                <a:latin typeface="Consolas"/>
                <a:cs typeface="Consolas"/>
              </a:rPr>
              <a:t>3</a:t>
            </a:r>
            <a:r>
              <a:rPr lang="en-US" altLang="zh-CN" sz="3200" dirty="0">
                <a:latin typeface="Consolas"/>
                <a:cs typeface="Consolas"/>
              </a:rPr>
              <a:t>+1*2</a:t>
            </a:r>
            <a:r>
              <a:rPr lang="en-US" altLang="zh-CN" sz="3200" baseline="30000" dirty="0">
                <a:latin typeface="Consolas"/>
                <a:cs typeface="Consolas"/>
              </a:rPr>
              <a:t>2</a:t>
            </a:r>
            <a:r>
              <a:rPr lang="en-US" altLang="zh-CN" sz="3200" dirty="0">
                <a:latin typeface="Consolas"/>
                <a:cs typeface="Consolas"/>
              </a:rPr>
              <a:t>+1*2</a:t>
            </a:r>
            <a:r>
              <a:rPr lang="en-US" altLang="zh-CN" sz="3200" baseline="30000" dirty="0">
                <a:latin typeface="Consolas"/>
                <a:cs typeface="Consolas"/>
              </a:rPr>
              <a:t>1</a:t>
            </a:r>
            <a:r>
              <a:rPr lang="en-US" altLang="zh-CN" sz="3200" dirty="0">
                <a:latin typeface="Consolas"/>
                <a:cs typeface="Consolas"/>
              </a:rPr>
              <a:t>+0*2</a:t>
            </a:r>
            <a:r>
              <a:rPr lang="en-US" altLang="zh-CN" sz="3200" baseline="30000" dirty="0">
                <a:latin typeface="Consolas"/>
                <a:cs typeface="Consolas"/>
              </a:rPr>
              <a:t>0 </a:t>
            </a:r>
            <a:r>
              <a:rPr lang="en-US" altLang="zh-CN" sz="3200" dirty="0">
                <a:latin typeface="Consolas"/>
                <a:cs typeface="Consolas"/>
              </a:rPr>
              <a:t>= 14</a:t>
            </a:r>
          </a:p>
        </p:txBody>
      </p:sp>
    </p:spTree>
    <p:extLst>
      <p:ext uri="{BB962C8B-B14F-4D97-AF65-F5344CB8AC3E}">
        <p14:creationId xmlns:p14="http://schemas.microsoft.com/office/powerpoint/2010/main" val="177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Byte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42523"/>
            <a:ext cx="8229600" cy="4525963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zh-CN" dirty="0">
                <a:latin typeface="Verdana"/>
                <a:cs typeface="Verdana"/>
              </a:rPr>
              <a:t>Byte: Basic unit of computation and storage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latin typeface="Verdana"/>
                <a:cs typeface="Verdana"/>
              </a:rPr>
              <a:t>The term is coined by Werner Buchholz (IBM).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latin typeface="Verdana"/>
                <a:cs typeface="Verdana"/>
              </a:rPr>
              <a:t>Byte sizes from 1 bit to 48 bits have been used in the history</a:t>
            </a:r>
          </a:p>
          <a:p>
            <a:pPr lvl="1">
              <a:lnSpc>
                <a:spcPct val="120000"/>
              </a:lnSpc>
            </a:pPr>
            <a:endParaRPr lang="en-US" altLang="zh-CN" dirty="0">
              <a:latin typeface="Verdana"/>
              <a:cs typeface="Verdana"/>
            </a:endParaRPr>
          </a:p>
          <a:p>
            <a:pPr marL="914400" lvl="2" indent="0">
              <a:lnSpc>
                <a:spcPct val="120000"/>
              </a:lnSpc>
              <a:buNone/>
            </a:pPr>
            <a:endParaRPr lang="en-US" altLang="zh-CN" dirty="0">
              <a:latin typeface="Verdana"/>
              <a:cs typeface="Verdana"/>
            </a:endParaRPr>
          </a:p>
          <a:p>
            <a:pPr lvl="1">
              <a:lnSpc>
                <a:spcPct val="120000"/>
              </a:lnSpc>
            </a:pPr>
            <a:endParaRPr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1919" y="3553067"/>
            <a:ext cx="1520069" cy="178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7040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Byte</a:t>
            </a:r>
            <a:endParaRPr kumimoji="1" lang="zh-CN" altLang="en-US" dirty="0"/>
          </a:p>
        </p:txBody>
      </p:sp>
      <p:grpSp>
        <p:nvGrpSpPr>
          <p:cNvPr id="27" name="组 26"/>
          <p:cNvGrpSpPr/>
          <p:nvPr/>
        </p:nvGrpSpPr>
        <p:grpSpPr>
          <a:xfrm>
            <a:off x="1713291" y="2008244"/>
            <a:ext cx="946763" cy="2983688"/>
            <a:chOff x="1052545" y="1449118"/>
            <a:chExt cx="946763" cy="2983688"/>
          </a:xfrm>
        </p:grpSpPr>
        <p:sp>
          <p:nvSpPr>
            <p:cNvPr id="28" name="矩形 27"/>
            <p:cNvSpPr/>
            <p:nvPr/>
          </p:nvSpPr>
          <p:spPr>
            <a:xfrm>
              <a:off x="1052545" y="4059373"/>
              <a:ext cx="946763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>
                  <a:solidFill>
                    <a:schemeClr val="tx1"/>
                  </a:solidFill>
                  <a:latin typeface="Verdana"/>
                  <a:cs typeface="Verdana"/>
                </a:rPr>
                <a:t>0100</a:t>
              </a:r>
              <a:endParaRPr kumimoji="1" lang="zh-CN" altLang="en-US" sz="2000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052545" y="3685940"/>
              <a:ext cx="946763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>
                  <a:solidFill>
                    <a:schemeClr val="tx1"/>
                  </a:solidFill>
                  <a:latin typeface="Verdana"/>
                  <a:cs typeface="Verdana"/>
                </a:rPr>
                <a:t>1111</a:t>
              </a:r>
              <a:endParaRPr kumimoji="1" lang="zh-CN" altLang="en-US" sz="2000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052545" y="3315150"/>
              <a:ext cx="946763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>
                  <a:solidFill>
                    <a:schemeClr val="tx1"/>
                  </a:solidFill>
                  <a:latin typeface="Verdana"/>
                  <a:cs typeface="Verdana"/>
                </a:rPr>
                <a:t>0000</a:t>
              </a:r>
              <a:endParaRPr kumimoji="1" lang="zh-CN" altLang="en-US" sz="2000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052545" y="2941717"/>
              <a:ext cx="946763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>
                  <a:solidFill>
                    <a:schemeClr val="tx1"/>
                  </a:solidFill>
                  <a:latin typeface="Verdana"/>
                  <a:cs typeface="Verdana"/>
                </a:rPr>
                <a:t>1000</a:t>
              </a:r>
              <a:endParaRPr kumimoji="1" lang="zh-CN" altLang="en-US" sz="2000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052545" y="2566774"/>
              <a:ext cx="946763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>
                  <a:solidFill>
                    <a:schemeClr val="tx1"/>
                  </a:solidFill>
                  <a:latin typeface="Verdana"/>
                  <a:cs typeface="Verdana"/>
                </a:rPr>
                <a:t>1010</a:t>
              </a:r>
              <a:endParaRPr kumimoji="1" lang="zh-CN" altLang="en-US" sz="2000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1052545" y="2193341"/>
              <a:ext cx="946763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>
                  <a:solidFill>
                    <a:schemeClr val="tx1"/>
                  </a:solidFill>
                  <a:latin typeface="Verdana"/>
                  <a:cs typeface="Verdana"/>
                </a:rPr>
                <a:t>0011</a:t>
              </a:r>
              <a:endParaRPr kumimoji="1" lang="zh-CN" altLang="en-US" sz="2000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1052545" y="1822551"/>
              <a:ext cx="946763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>
                  <a:solidFill>
                    <a:schemeClr val="tx1"/>
                  </a:solidFill>
                  <a:latin typeface="Verdana"/>
                  <a:cs typeface="Verdana"/>
                </a:rPr>
                <a:t>1101</a:t>
              </a:r>
              <a:endParaRPr kumimoji="1" lang="zh-CN" altLang="en-US" sz="2000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052545" y="1449118"/>
              <a:ext cx="946763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000" dirty="0">
                  <a:solidFill>
                    <a:schemeClr val="tx1"/>
                  </a:solidFill>
                  <a:latin typeface="Verdana"/>
                  <a:cs typeface="Verdana"/>
                </a:rPr>
                <a:t>1010</a:t>
              </a:r>
              <a:endParaRPr kumimoji="1" lang="zh-CN" altLang="en-US" sz="2000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1610322" y="5148433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grpSp>
        <p:nvGrpSpPr>
          <p:cNvPr id="37" name="组 36"/>
          <p:cNvGrpSpPr/>
          <p:nvPr/>
        </p:nvGrpSpPr>
        <p:grpSpPr>
          <a:xfrm>
            <a:off x="4243955" y="2170755"/>
            <a:ext cx="2146574" cy="1117656"/>
            <a:chOff x="4589993" y="1417638"/>
            <a:chExt cx="2146574" cy="1117656"/>
          </a:xfrm>
        </p:grpSpPr>
        <p:sp>
          <p:nvSpPr>
            <p:cNvPr id="38" name="矩形 37"/>
            <p:cNvSpPr/>
            <p:nvPr/>
          </p:nvSpPr>
          <p:spPr>
            <a:xfrm>
              <a:off x="4589993" y="1417638"/>
              <a:ext cx="2146574" cy="111765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5286107" y="1417638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4610611" y="1826373"/>
              <a:ext cx="2114515" cy="696758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Arithmetic Logic Unit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41" name="直线箭头连接符 40"/>
          <p:cNvCxnSpPr/>
          <p:nvPr/>
        </p:nvCxnSpPr>
        <p:spPr>
          <a:xfrm>
            <a:off x="2830302" y="2931336"/>
            <a:ext cx="126266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2987391" y="3064751"/>
            <a:ext cx="8368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0011</a:t>
            </a:r>
            <a:endParaRPr lang="zh-CN" altLang="en-US" sz="2000" dirty="0"/>
          </a:p>
        </p:txBody>
      </p:sp>
      <p:sp>
        <p:nvSpPr>
          <p:cNvPr id="44" name="矩形 43"/>
          <p:cNvSpPr/>
          <p:nvPr/>
        </p:nvSpPr>
        <p:spPr>
          <a:xfrm>
            <a:off x="3333122" y="4071035"/>
            <a:ext cx="504086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latin typeface="Verdana"/>
                <a:cs typeface="Verdana"/>
              </a:rPr>
              <a:t>Memory is a continuous array. </a:t>
            </a:r>
          </a:p>
          <a:p>
            <a:r>
              <a:rPr kumimoji="1" lang="en-US" altLang="zh-CN" sz="2400" dirty="0">
                <a:latin typeface="Verdana"/>
                <a:cs typeface="Verdana"/>
              </a:rPr>
              <a:t>Each unit is a byte.</a:t>
            </a:r>
            <a:endParaRPr lang="en-US" altLang="zh-CN" sz="2400" dirty="0">
              <a:latin typeface="Verdana"/>
              <a:cs typeface="Verdana"/>
            </a:endParaRPr>
          </a:p>
        </p:txBody>
      </p:sp>
      <p:sp>
        <p:nvSpPr>
          <p:cNvPr id="24" name="矩形 43"/>
          <p:cNvSpPr/>
          <p:nvPr/>
        </p:nvSpPr>
        <p:spPr>
          <a:xfrm>
            <a:off x="3333122" y="5133044"/>
            <a:ext cx="5418821" cy="1200328"/>
          </a:xfrm>
          <a:prstGeom prst="rect">
            <a:avLst/>
          </a:prstGeom>
          <a:solidFill>
            <a:srgbClr val="DCE6F2"/>
          </a:solidFill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latin typeface="Verdana"/>
                <a:cs typeface="Verdana"/>
              </a:rPr>
              <a:t>1 Byte is the smallest information </a:t>
            </a:r>
          </a:p>
          <a:p>
            <a:r>
              <a:rPr kumimoji="1" lang="en-US" altLang="zh-CN" sz="2400" dirty="0">
                <a:latin typeface="Verdana"/>
                <a:cs typeface="Verdana"/>
              </a:rPr>
              <a:t>CPU can fetch from memory </a:t>
            </a:r>
          </a:p>
          <a:p>
            <a:r>
              <a:rPr kumimoji="1" lang="en-US" altLang="zh-CN" sz="2400" dirty="0">
                <a:latin typeface="Verdana"/>
                <a:cs typeface="Verdana"/>
              </a:rPr>
              <a:t>(One cannot fetch just 1 bit)</a:t>
            </a:r>
            <a:endParaRPr lang="en-US" altLang="zh-CN" sz="24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3212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Byte </a:t>
            </a:r>
            <a:r>
              <a:rPr kumimoji="1" lang="mr-IN" altLang="zh-CN" dirty="0"/>
              <a:t>–</a:t>
            </a:r>
            <a:r>
              <a:rPr kumimoji="1" lang="en-US" altLang="zh-CN" dirty="0"/>
              <a:t> 8 bits chunk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2" indent="0">
              <a:lnSpc>
                <a:spcPct val="120000"/>
              </a:lnSpc>
              <a:buNone/>
            </a:pPr>
            <a:endParaRPr lang="en-US" altLang="zh-CN" dirty="0">
              <a:latin typeface="Verdana"/>
              <a:cs typeface="Verdana"/>
            </a:endParaRPr>
          </a:p>
          <a:p>
            <a:pPr lvl="1">
              <a:lnSpc>
                <a:spcPct val="120000"/>
              </a:lnSpc>
            </a:pPr>
            <a:endParaRPr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03" y="1956039"/>
            <a:ext cx="1464413" cy="195499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14836" y="4091036"/>
            <a:ext cx="27792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Arial"/>
                <a:cs typeface="Arial"/>
              </a:rPr>
              <a:t>IBM System/360, 1964</a:t>
            </a:r>
            <a:endParaRPr lang="zh-CN" altLang="en-US" sz="2000" dirty="0">
              <a:latin typeface="Arial"/>
              <a:cs typeface="Arial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48796" y="4723542"/>
            <a:ext cx="16401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Introduced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2528392" y="2562990"/>
            <a:ext cx="720765" cy="594980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7833" y="2379917"/>
            <a:ext cx="2364109" cy="971841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3776578" y="4038224"/>
            <a:ext cx="202436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Arial"/>
                <a:cs typeface="Arial"/>
              </a:rPr>
              <a:t>Intel 8080, 1974</a:t>
            </a:r>
            <a:endParaRPr lang="zh-CN" altLang="en-US" sz="2000" dirty="0">
              <a:latin typeface="Arial"/>
              <a:cs typeface="Arial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753691" y="4705370"/>
            <a:ext cx="23061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Widely adopted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6" name="右箭头 15"/>
          <p:cNvSpPr/>
          <p:nvPr/>
        </p:nvSpPr>
        <p:spPr>
          <a:xfrm>
            <a:off x="6135888" y="2562990"/>
            <a:ext cx="720765" cy="594980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9709" y="2036133"/>
            <a:ext cx="1895715" cy="1602398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6555521" y="4039416"/>
            <a:ext cx="23799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Arial"/>
                <a:cs typeface="Arial"/>
              </a:rPr>
              <a:t>Modern processors</a:t>
            </a:r>
            <a:endParaRPr lang="zh-CN" altLang="en-US" sz="2000" dirty="0">
              <a:latin typeface="Arial"/>
              <a:cs typeface="Arial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629234" y="4723542"/>
            <a:ext cx="20008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Standardized</a:t>
            </a:r>
            <a:endParaRPr lang="zh-CN" altLang="en-US" sz="2400" dirty="0">
              <a:solidFill>
                <a:schemeClr val="tx2">
                  <a:lumMod val="60000"/>
                  <a:lumOff val="4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6697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mental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</a:p>
        </p:txBody>
      </p:sp>
      <p:grpSp>
        <p:nvGrpSpPr>
          <p:cNvPr id="21" name="组 20"/>
          <p:cNvGrpSpPr/>
          <p:nvPr/>
        </p:nvGrpSpPr>
        <p:grpSpPr>
          <a:xfrm>
            <a:off x="5354474" y="2756971"/>
            <a:ext cx="2146574" cy="1117656"/>
            <a:chOff x="4589993" y="1417638"/>
            <a:chExt cx="2146574" cy="1117656"/>
          </a:xfrm>
        </p:grpSpPr>
        <p:sp>
          <p:nvSpPr>
            <p:cNvPr id="22" name="矩形 21"/>
            <p:cNvSpPr/>
            <p:nvPr/>
          </p:nvSpPr>
          <p:spPr>
            <a:xfrm>
              <a:off x="4589993" y="1417638"/>
              <a:ext cx="2146574" cy="111765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286107" y="1417638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610611" y="1826373"/>
              <a:ext cx="2114515" cy="696758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Arithmetic Logic Unit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25" name="直线箭头连接符 24"/>
          <p:cNvCxnSpPr/>
          <p:nvPr/>
        </p:nvCxnSpPr>
        <p:spPr>
          <a:xfrm>
            <a:off x="3940821" y="2943231"/>
            <a:ext cx="126266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3876805" y="3053416"/>
            <a:ext cx="13590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i="1" dirty="0">
                <a:latin typeface="Arial"/>
                <a:cs typeface="Arial"/>
              </a:rPr>
              <a:t>10101110</a:t>
            </a:r>
            <a:endParaRPr lang="zh-CN" altLang="en-US" sz="2000" i="1" dirty="0">
              <a:latin typeface="Arial"/>
              <a:cs typeface="Arial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382923" y="5179789"/>
            <a:ext cx="34352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Verdana"/>
                <a:cs typeface="Verdana"/>
              </a:rPr>
              <a:t>Each byte has 8 bits</a:t>
            </a:r>
          </a:p>
        </p:txBody>
      </p:sp>
      <p:grpSp>
        <p:nvGrpSpPr>
          <p:cNvPr id="5" name="组 4"/>
          <p:cNvGrpSpPr/>
          <p:nvPr/>
        </p:nvGrpSpPr>
        <p:grpSpPr>
          <a:xfrm>
            <a:off x="1819074" y="2737731"/>
            <a:ext cx="1951499" cy="2384595"/>
            <a:chOff x="1819074" y="2932245"/>
            <a:chExt cx="1951499" cy="2384595"/>
          </a:xfrm>
        </p:grpSpPr>
        <p:sp>
          <p:nvSpPr>
            <p:cNvPr id="16" name="矩形 15"/>
            <p:cNvSpPr/>
            <p:nvPr/>
          </p:nvSpPr>
          <p:spPr>
            <a:xfrm>
              <a:off x="1819074" y="4049901"/>
              <a:ext cx="1951499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i-FI" altLang="zh-CN" sz="2400" dirty="0">
                  <a:solidFill>
                    <a:prstClr val="black"/>
                  </a:solidFill>
                  <a:latin typeface="Arial"/>
                  <a:cs typeface="Arial"/>
                </a:rPr>
                <a:t>10101110 </a:t>
              </a:r>
              <a:endParaRPr lang="zh-CN" altLang="en-US" sz="2400" dirty="0">
                <a:solidFill>
                  <a:prstClr val="black"/>
                </a:solidFill>
                <a:latin typeface="Arial"/>
                <a:cs typeface="Arial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819074" y="3676468"/>
              <a:ext cx="1951499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is-IS" altLang="zh-CN" sz="2400" dirty="0">
                  <a:solidFill>
                    <a:prstClr val="black"/>
                  </a:solidFill>
                  <a:latin typeface="Arial"/>
                  <a:cs typeface="Arial"/>
                </a:rPr>
                <a:t>11001010 </a:t>
              </a:r>
              <a:endParaRPr kumimoji="1" lang="zh-CN" altLang="en-US" sz="2000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819074" y="3305678"/>
              <a:ext cx="1951499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prstClr val="black"/>
                  </a:solidFill>
                  <a:latin typeface="Arial"/>
                  <a:cs typeface="Arial"/>
                </a:rPr>
                <a:t>00001110</a:t>
              </a:r>
              <a:r>
                <a:rPr lang="en-US" altLang="zh-CN" sz="2000" b="1" dirty="0">
                  <a:latin typeface="Courier New" charset="0"/>
                  <a:cs typeface="宋体" charset="0"/>
                </a:rPr>
                <a:t> </a:t>
              </a:r>
              <a:endParaRPr kumimoji="1" lang="zh-CN" altLang="en-US" sz="2000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819074" y="2932245"/>
              <a:ext cx="1951499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prstClr val="black"/>
                  </a:solidFill>
                  <a:latin typeface="Arial"/>
                  <a:cs typeface="Arial"/>
                </a:rPr>
                <a:t>00011010</a:t>
              </a:r>
              <a:endParaRPr lang="zh-CN" altLang="en-US" sz="2400" dirty="0">
                <a:solidFill>
                  <a:prstClr val="black"/>
                </a:solidFill>
                <a:latin typeface="Arial"/>
                <a:cs typeface="Arial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274652" y="4916730"/>
              <a:ext cx="121998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sz="2000" dirty="0">
                  <a:latin typeface="Verdana"/>
                  <a:cs typeface="Verdana"/>
                </a:rPr>
                <a:t>Memory</a:t>
              </a:r>
              <a:endParaRPr lang="zh-CN" altLang="en-US" sz="2000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1819074" y="4423334"/>
              <a:ext cx="1951499" cy="37343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prstClr val="black"/>
                  </a:solidFill>
                  <a:latin typeface="Arial"/>
                  <a:cs typeface="Arial"/>
                </a:rPr>
                <a:t>......</a:t>
              </a:r>
              <a:endParaRPr lang="zh-CN" altLang="en-US" sz="2800" dirty="0">
                <a:solidFill>
                  <a:prstClr val="black"/>
                </a:solidFill>
                <a:latin typeface="Arial"/>
                <a:cs typeface="Arial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758086" y="2275400"/>
            <a:ext cx="1249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addresses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1028735" y="2713453"/>
            <a:ext cx="7322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addr</a:t>
            </a:r>
            <a:r>
              <a:rPr lang="en-US" altLang="zh-CN" baseline="-25000" dirty="0">
                <a:solidFill>
                  <a:prstClr val="black"/>
                </a:solidFill>
                <a:latin typeface="Arial"/>
                <a:cs typeface="Arial"/>
              </a:rPr>
              <a:t>4</a:t>
            </a:r>
            <a:endParaRPr lang="zh-CN" altLang="en-US" baseline="-25000" dirty="0"/>
          </a:p>
        </p:txBody>
      </p:sp>
      <p:sp>
        <p:nvSpPr>
          <p:cNvPr id="30" name="矩形 29"/>
          <p:cNvSpPr/>
          <p:nvPr/>
        </p:nvSpPr>
        <p:spPr>
          <a:xfrm>
            <a:off x="1022690" y="3115065"/>
            <a:ext cx="7322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addr</a:t>
            </a:r>
            <a:r>
              <a:rPr lang="en-US" altLang="zh-CN" baseline="-25000" dirty="0">
                <a:solidFill>
                  <a:prstClr val="black"/>
                </a:solidFill>
                <a:latin typeface="Arial"/>
                <a:cs typeface="Arial"/>
              </a:rPr>
              <a:t>3</a:t>
            </a:r>
            <a:endParaRPr lang="zh-CN" altLang="en-US" baseline="-25000" dirty="0"/>
          </a:p>
        </p:txBody>
      </p:sp>
      <p:sp>
        <p:nvSpPr>
          <p:cNvPr id="31" name="矩形 30"/>
          <p:cNvSpPr/>
          <p:nvPr/>
        </p:nvSpPr>
        <p:spPr>
          <a:xfrm>
            <a:off x="1023541" y="3476251"/>
            <a:ext cx="7322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addr</a:t>
            </a:r>
            <a:r>
              <a:rPr lang="en-US" altLang="zh-CN" baseline="-25000" dirty="0">
                <a:solidFill>
                  <a:prstClr val="black"/>
                </a:solidFill>
                <a:latin typeface="Arial"/>
                <a:cs typeface="Arial"/>
              </a:rPr>
              <a:t>2</a:t>
            </a:r>
            <a:endParaRPr lang="zh-CN" altLang="en-US" baseline="-25000" dirty="0"/>
          </a:p>
        </p:txBody>
      </p:sp>
      <p:sp>
        <p:nvSpPr>
          <p:cNvPr id="32" name="矩形 31"/>
          <p:cNvSpPr/>
          <p:nvPr/>
        </p:nvSpPr>
        <p:spPr>
          <a:xfrm>
            <a:off x="1017496" y="3877863"/>
            <a:ext cx="7236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solidFill>
                  <a:prstClr val="black"/>
                </a:solidFill>
                <a:latin typeface="Arial"/>
                <a:cs typeface="Arial"/>
              </a:rPr>
              <a:t>addr</a:t>
            </a:r>
            <a:r>
              <a:rPr lang="zh-CN" altLang="zh-CN" baseline="-25000" dirty="0">
                <a:solidFill>
                  <a:prstClr val="black"/>
                </a:solidFill>
                <a:latin typeface="Arial"/>
                <a:cs typeface="Arial"/>
              </a:rPr>
              <a:t>1</a:t>
            </a:r>
            <a:endParaRPr lang="zh-CN" altLang="en-US" baseline="-25000" dirty="0"/>
          </a:p>
        </p:txBody>
      </p:sp>
      <p:cxnSp>
        <p:nvCxnSpPr>
          <p:cNvPr id="33" name="直线箭头连接符 32"/>
          <p:cNvCxnSpPr>
            <a:stCxn id="22" idx="0"/>
            <a:endCxn id="19" idx="0"/>
          </p:cNvCxnSpPr>
          <p:nvPr/>
        </p:nvCxnSpPr>
        <p:spPr>
          <a:xfrm rot="16200000" flipV="1">
            <a:off x="4601673" y="930882"/>
            <a:ext cx="19240" cy="3632937"/>
          </a:xfrm>
          <a:prstGeom prst="bentConnector3">
            <a:avLst>
              <a:gd name="adj1" fmla="val 2222703"/>
            </a:avLst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4170601" y="2342757"/>
            <a:ext cx="7322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addr</a:t>
            </a:r>
            <a:r>
              <a:rPr lang="en-US" altLang="zh-CN" baseline="-25000" dirty="0">
                <a:solidFill>
                  <a:prstClr val="black"/>
                </a:solidFill>
                <a:latin typeface="Arial"/>
                <a:cs typeface="Arial"/>
              </a:rPr>
              <a:t>1</a:t>
            </a:r>
            <a:endParaRPr lang="zh-CN" altLang="en-US" baseline="-25000" dirty="0"/>
          </a:p>
        </p:txBody>
      </p:sp>
      <p:cxnSp>
        <p:nvCxnSpPr>
          <p:cNvPr id="35" name="直线箭头连接符 34"/>
          <p:cNvCxnSpPr/>
          <p:nvPr/>
        </p:nvCxnSpPr>
        <p:spPr>
          <a:xfrm flipV="1">
            <a:off x="857272" y="2745932"/>
            <a:ext cx="0" cy="189016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 rot="16200000">
            <a:off x="-210634" y="3523802"/>
            <a:ext cx="14742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Verdana"/>
                <a:cs typeface="Verdana"/>
              </a:rPr>
              <a:t>addresses</a:t>
            </a:r>
          </a:p>
        </p:txBody>
      </p:sp>
    </p:spTree>
    <p:extLst>
      <p:ext uri="{BB962C8B-B14F-4D97-AF65-F5344CB8AC3E}">
        <p14:creationId xmlns:p14="http://schemas.microsoft.com/office/powerpoint/2010/main" val="6204607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Range of a single byte as non-negative integers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Maximum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Minimum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5743094-9644-5844-938F-B59A7FFEFC31}"/>
              </a:ext>
            </a:extLst>
          </p:cNvPr>
          <p:cNvSpPr/>
          <p:nvPr/>
        </p:nvSpPr>
        <p:spPr>
          <a:xfrm>
            <a:off x="610577" y="3852755"/>
            <a:ext cx="29274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kumimoji="1" lang="en-US" altLang="zh-CN" sz="2800" dirty="0"/>
              <a:t>00000000</a:t>
            </a:r>
            <a:r>
              <a:rPr kumimoji="1" lang="en-US" altLang="zh-CN" sz="2800" baseline="-25000" dirty="0"/>
              <a:t>2</a:t>
            </a:r>
            <a:r>
              <a:rPr kumimoji="1" lang="en-US" altLang="zh-CN" sz="2800" dirty="0"/>
              <a:t> </a:t>
            </a:r>
            <a:r>
              <a:rPr kumimoji="1" lang="en-US" altLang="zh-CN" sz="2800" dirty="0">
                <a:sym typeface="Wingdings"/>
              </a:rPr>
              <a:t> 0</a:t>
            </a:r>
            <a:endParaRPr kumimoji="1" lang="zh-CN" altLang="en-US" sz="28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45EA3-5E3B-994B-B07D-B254BDFDAEBE}"/>
              </a:ext>
            </a:extLst>
          </p:cNvPr>
          <p:cNvSpPr txBox="1"/>
          <p:nvPr/>
        </p:nvSpPr>
        <p:spPr>
          <a:xfrm>
            <a:off x="1137681" y="2102568"/>
            <a:ext cx="28312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11111111</a:t>
            </a:r>
            <a:r>
              <a:rPr kumimoji="1" lang="en-US" altLang="zh-CN" sz="2800" baseline="-25000" dirty="0"/>
              <a:t>2</a:t>
            </a:r>
            <a:r>
              <a:rPr kumimoji="1" lang="en-US" altLang="zh-CN" sz="2800" dirty="0"/>
              <a:t> </a:t>
            </a:r>
            <a:r>
              <a:rPr kumimoji="1" lang="en-US" altLang="zh-CN" sz="2800" dirty="0">
                <a:sym typeface="Wingdings"/>
              </a:rPr>
              <a:t> 255</a:t>
            </a:r>
            <a:endParaRPr kumimoji="1"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238683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Range of 4-byte as non-negative integers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Maximum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Minimum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5743094-9644-5844-938F-B59A7FFEFC31}"/>
              </a:ext>
            </a:extLst>
          </p:cNvPr>
          <p:cNvSpPr/>
          <p:nvPr/>
        </p:nvSpPr>
        <p:spPr>
          <a:xfrm>
            <a:off x="610577" y="3852755"/>
            <a:ext cx="33586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kumimoji="1" lang="en-US" altLang="zh-CN" sz="2800" dirty="0"/>
              <a:t>00000000…0</a:t>
            </a:r>
            <a:r>
              <a:rPr kumimoji="1" lang="en-US" altLang="zh-CN" sz="2800" baseline="-25000" dirty="0"/>
              <a:t>2</a:t>
            </a:r>
            <a:r>
              <a:rPr kumimoji="1" lang="en-US" altLang="zh-CN" sz="2800" dirty="0"/>
              <a:t> </a:t>
            </a:r>
            <a:r>
              <a:rPr kumimoji="1" lang="en-US" altLang="zh-CN" sz="2800" dirty="0">
                <a:sym typeface="Wingdings"/>
              </a:rPr>
              <a:t> 0</a:t>
            </a:r>
            <a:endParaRPr kumimoji="1" lang="zh-CN" altLang="en-US" sz="28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45EA3-5E3B-994B-B07D-B254BDFDAEBE}"/>
              </a:ext>
            </a:extLst>
          </p:cNvPr>
          <p:cNvSpPr txBox="1"/>
          <p:nvPr/>
        </p:nvSpPr>
        <p:spPr>
          <a:xfrm>
            <a:off x="1137681" y="2102568"/>
            <a:ext cx="35557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11111111…1</a:t>
            </a:r>
            <a:r>
              <a:rPr kumimoji="1" lang="en-US" altLang="zh-CN" sz="2800" baseline="-25000" dirty="0"/>
              <a:t>2</a:t>
            </a:r>
            <a:r>
              <a:rPr kumimoji="1" lang="en-US" altLang="zh-CN" sz="2800" dirty="0"/>
              <a:t> </a:t>
            </a:r>
            <a:r>
              <a:rPr kumimoji="1" lang="en-US" altLang="zh-CN" sz="2800" dirty="0">
                <a:sym typeface="Wingdings"/>
              </a:rPr>
              <a:t> 2</a:t>
            </a:r>
            <a:r>
              <a:rPr kumimoji="1" lang="en-US" altLang="zh-CN" sz="2800" baseline="30000" dirty="0">
                <a:sym typeface="Wingdings"/>
              </a:rPr>
              <a:t>32</a:t>
            </a:r>
            <a:r>
              <a:rPr kumimoji="1" lang="en-US" altLang="zh-CN" sz="2800" dirty="0">
                <a:sym typeface="Wingdings"/>
              </a:rPr>
              <a:t>-1</a:t>
            </a:r>
            <a:endParaRPr kumimoji="1"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1542979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/>
              <a:t>Describing a bit pattern </a:t>
            </a:r>
            <a:r>
              <a:rPr kumimoji="1" lang="mr-IN" altLang="zh-CN" sz="3200" dirty="0"/>
              <a:t>–</a:t>
            </a:r>
            <a:r>
              <a:rPr kumimoji="1" lang="en-US" altLang="zh-CN" sz="3200" dirty="0"/>
              <a:t> intuitive way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How to make a bit pattern human readable?</a:t>
            </a:r>
          </a:p>
          <a:p>
            <a:pPr lvl="1"/>
            <a:r>
              <a:rPr kumimoji="1" lang="en-US" altLang="zh-CN" dirty="0"/>
              <a:t>Use base-2 notation?</a:t>
            </a:r>
          </a:p>
          <a:p>
            <a:pPr marL="457200" lvl="1" indent="0">
              <a:buNone/>
            </a:pPr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527639" y="2948005"/>
            <a:ext cx="63411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10101110 11001010 00001110 00011010</a:t>
            </a:r>
            <a:endParaRPr lang="zh-CN" altLang="en-US" sz="2000" b="1" dirty="0"/>
          </a:p>
        </p:txBody>
      </p:sp>
      <p:sp>
        <p:nvSpPr>
          <p:cNvPr id="5" name="左大括号 4"/>
          <p:cNvSpPr/>
          <p:nvPr/>
        </p:nvSpPr>
        <p:spPr>
          <a:xfrm rot="5400000" flipH="1">
            <a:off x="3994675" y="751803"/>
            <a:ext cx="138377" cy="5290723"/>
          </a:xfrm>
          <a:prstGeom prst="leftBrace">
            <a:avLst>
              <a:gd name="adj1" fmla="val 8333"/>
              <a:gd name="adj2" fmla="val 48988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820904" y="3466354"/>
            <a:ext cx="1041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Verdana"/>
                <a:cs typeface="Verdana"/>
              </a:rPr>
              <a:t>4 bytes </a:t>
            </a:r>
            <a:endParaRPr lang="zh-CN" altLang="en-US" dirty="0"/>
          </a:p>
        </p:txBody>
      </p:sp>
      <p:sp>
        <p:nvSpPr>
          <p:cNvPr id="7" name="矩形 7"/>
          <p:cNvSpPr/>
          <p:nvPr/>
        </p:nvSpPr>
        <p:spPr>
          <a:xfrm>
            <a:off x="1774102" y="4073359"/>
            <a:ext cx="32894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FF0066"/>
                </a:solidFill>
                <a:latin typeface="Verdana"/>
                <a:cs typeface="Verdana"/>
              </a:rPr>
              <a:t>15 cm on my laptop</a:t>
            </a:r>
            <a:endParaRPr lang="zh-CN" altLang="en-US" sz="2400" dirty="0">
              <a:solidFill>
                <a:srgbClr val="FF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67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5644" y="171661"/>
            <a:ext cx="8229600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>
                <a:latin typeface="Arial"/>
                <a:cs typeface="Arial"/>
              </a:rPr>
              <a:t>The language of electronics has evolved from analog signals</a:t>
            </a:r>
            <a:r>
              <a:rPr kumimoji="1" lang="mr-IN" altLang="zh-CN" dirty="0">
                <a:latin typeface="Arial"/>
                <a:cs typeface="Arial"/>
              </a:rPr>
              <a:t>…</a:t>
            </a:r>
            <a:endParaRPr kumimoji="1" lang="zh-CN" altLang="en-US" dirty="0">
              <a:latin typeface="Arial"/>
              <a:cs typeface="Arial"/>
            </a:endParaRPr>
          </a:p>
        </p:txBody>
      </p:sp>
      <p:pic>
        <p:nvPicPr>
          <p:cNvPr id="6" name="Picture 5" descr="imag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32" y="1690580"/>
            <a:ext cx="1002708" cy="750820"/>
          </a:xfrm>
          <a:prstGeom prst="rect">
            <a:avLst/>
          </a:prstGeom>
        </p:spPr>
      </p:pic>
      <p:pic>
        <p:nvPicPr>
          <p:cNvPr id="7" name="Picture 8" descr="imag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523" y="1690580"/>
            <a:ext cx="943189" cy="706252"/>
          </a:xfrm>
          <a:prstGeom prst="rect">
            <a:avLst/>
          </a:prstGeom>
        </p:spPr>
      </p:pic>
      <p:sp>
        <p:nvSpPr>
          <p:cNvPr id="10" name="TextBox 13"/>
          <p:cNvSpPr txBox="1"/>
          <p:nvPr/>
        </p:nvSpPr>
        <p:spPr>
          <a:xfrm>
            <a:off x="445644" y="2822125"/>
            <a:ext cx="6271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Verdana"/>
                <a:cs typeface="Verdana"/>
              </a:rPr>
              <a:t>Analog signals: smooth and continuous</a:t>
            </a:r>
          </a:p>
        </p:txBody>
      </p:sp>
      <p:pic>
        <p:nvPicPr>
          <p:cNvPr id="11" name="Picture 14" descr="51c8bb1ece395fef600000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8" y="3484346"/>
            <a:ext cx="4701279" cy="2837511"/>
          </a:xfrm>
          <a:prstGeom prst="rect">
            <a:avLst/>
          </a:prstGeom>
        </p:spPr>
      </p:pic>
      <p:sp>
        <p:nvSpPr>
          <p:cNvPr id="14" name="TextBox 15"/>
          <p:cNvSpPr txBox="1"/>
          <p:nvPr/>
        </p:nvSpPr>
        <p:spPr>
          <a:xfrm>
            <a:off x="244861" y="5973151"/>
            <a:ext cx="8899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/>
                <a:cs typeface="Arial"/>
              </a:rPr>
              <a:t>Analog components: resistors, capacitors</a:t>
            </a:r>
            <a:r>
              <a:rPr lang="en-US" altLang="zh-CN" sz="2400" dirty="0">
                <a:latin typeface="Arial"/>
                <a:cs typeface="Arial"/>
              </a:rPr>
              <a:t>,</a:t>
            </a:r>
            <a:r>
              <a:rPr lang="zh-CN" altLang="en-US" sz="2400" dirty="0">
                <a:latin typeface="Arial"/>
                <a:cs typeface="Arial"/>
              </a:rPr>
              <a:t> </a:t>
            </a:r>
            <a:r>
              <a:rPr lang="en-US" altLang="zh-CN" sz="2400" dirty="0">
                <a:latin typeface="Arial"/>
                <a:cs typeface="Arial"/>
              </a:rPr>
              <a:t>inductors,</a:t>
            </a:r>
            <a:r>
              <a:rPr lang="zh-CN" altLang="en-US" sz="2400" dirty="0">
                <a:latin typeface="Arial"/>
                <a:cs typeface="Arial"/>
              </a:rPr>
              <a:t> </a:t>
            </a:r>
            <a:r>
              <a:rPr lang="en-US" altLang="zh-CN" sz="2400" dirty="0">
                <a:latin typeface="Arial"/>
                <a:cs typeface="Arial"/>
              </a:rPr>
              <a:t>diodes, etc.</a:t>
            </a:r>
            <a:endParaRPr lang="en-US" sz="2400" dirty="0">
              <a:latin typeface="Arial"/>
              <a:cs typeface="Arial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530689" y="3244334"/>
            <a:ext cx="184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altLang="zh-CN" dirty="0"/>
          </a:p>
        </p:txBody>
      </p:sp>
      <p:sp>
        <p:nvSpPr>
          <p:cNvPr id="17" name="矩形 16"/>
          <p:cNvSpPr/>
          <p:nvPr/>
        </p:nvSpPr>
        <p:spPr>
          <a:xfrm>
            <a:off x="4886757" y="3747508"/>
            <a:ext cx="4012383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Verdana" pitchFamily="34" charset="0"/>
                <a:cs typeface="Arial"/>
              </a:rPr>
              <a:t>Problems</a:t>
            </a:r>
          </a:p>
          <a:p>
            <a:endParaRPr lang="en-US" altLang="zh-CN" sz="5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ea typeface="Verdana" pitchFamily="34" charset="0"/>
              <a:cs typeface="Arial"/>
            </a:endParaRPr>
          </a:p>
          <a:p>
            <a:pPr marL="800100" lvl="1" indent="-342900">
              <a:buAutoNum type="arabicPeriod"/>
            </a:pPr>
            <a:r>
              <a:rPr lang="en-US" altLang="zh-CN" sz="2000" b="1" dirty="0">
                <a:latin typeface="Arial"/>
                <a:ea typeface="Verdana" pitchFamily="34" charset="0"/>
                <a:cs typeface="Arial"/>
              </a:rPr>
              <a:t>Difficult to design</a:t>
            </a:r>
          </a:p>
          <a:p>
            <a:pPr marL="800100" lvl="1" indent="-342900">
              <a:buAutoNum type="arabicPeriod"/>
            </a:pPr>
            <a:endParaRPr lang="en-US" altLang="zh-CN" sz="500" b="1" dirty="0">
              <a:latin typeface="Arial"/>
              <a:ea typeface="Verdana" pitchFamily="34" charset="0"/>
              <a:cs typeface="Arial"/>
            </a:endParaRPr>
          </a:p>
          <a:p>
            <a:pPr marL="800100" lvl="1" indent="-342900">
              <a:buAutoNum type="arabicPeriod"/>
            </a:pPr>
            <a:r>
              <a:rPr lang="en-US" altLang="zh-CN" sz="2000" b="1" dirty="0">
                <a:latin typeface="Arial"/>
                <a:ea typeface="Verdana" pitchFamily="34" charset="0"/>
                <a:cs typeface="Arial"/>
              </a:rPr>
              <a:t>Susceptible to noise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885EFB-4966-2244-AB46-BFC7D8B15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789" y="1343850"/>
            <a:ext cx="4448466" cy="156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3147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65201" y="3209867"/>
            <a:ext cx="5017068" cy="954107"/>
          </a:xfrm>
          <a:prstGeom prst="rect">
            <a:avLst/>
          </a:prstGeom>
          <a:solidFill>
            <a:srgbClr val="B9CDE5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How many decimal digits needed </a:t>
            </a:r>
          </a:p>
          <a:p>
            <a:r>
              <a:rPr lang="en-US" sz="2800" dirty="0"/>
              <a:t>to represent 1 byte?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152400" y="274638"/>
            <a:ext cx="8839200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Describing a bit pattern </a:t>
            </a:r>
            <a:r>
              <a:rPr kumimoji="1" lang="mr-IN" altLang="zh-CN" dirty="0"/>
              <a:t>–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strawman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600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/>
              <a:t>How to make a bit pattern human readable?</a:t>
            </a:r>
          </a:p>
          <a:p>
            <a:pPr lvl="1"/>
            <a:r>
              <a:rPr kumimoji="1" lang="en-US" altLang="zh-CN" dirty="0"/>
              <a:t>Use base-2 notation? Too verbose</a:t>
            </a:r>
          </a:p>
          <a:p>
            <a:pPr lvl="1"/>
            <a:r>
              <a:rPr kumimoji="1" lang="en-US" altLang="zh-CN" dirty="0"/>
              <a:t>Use base-10 notation?</a:t>
            </a:r>
          </a:p>
          <a:p>
            <a:pPr marL="0" indent="0">
              <a:buNone/>
            </a:pPr>
            <a:endParaRPr kumimoji="1" lang="en-US" altLang="zh-CN" dirty="0"/>
          </a:p>
        </p:txBody>
      </p:sp>
      <p:sp>
        <p:nvSpPr>
          <p:cNvPr id="7" name="矩形 6"/>
          <p:cNvSpPr/>
          <p:nvPr/>
        </p:nvSpPr>
        <p:spPr>
          <a:xfrm>
            <a:off x="626534" y="4435635"/>
            <a:ext cx="69568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10101110 11001010 00001110 00011010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96987" y="3613377"/>
            <a:ext cx="39265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3</a:t>
            </a:r>
            <a:endParaRPr lang="en-US" dirty="0"/>
          </a:p>
        </p:txBody>
      </p:sp>
      <p:sp>
        <p:nvSpPr>
          <p:cNvPr id="6" name="矩形 6"/>
          <p:cNvSpPr/>
          <p:nvPr/>
        </p:nvSpPr>
        <p:spPr>
          <a:xfrm>
            <a:off x="626534" y="4895811"/>
            <a:ext cx="61872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  <a:endParaRPr lang="zh-CN" altLang="en-US" sz="2000" b="1" dirty="0"/>
          </a:p>
        </p:txBody>
      </p:sp>
      <p:sp>
        <p:nvSpPr>
          <p:cNvPr id="9" name="矩形 3"/>
          <p:cNvSpPr/>
          <p:nvPr/>
        </p:nvSpPr>
        <p:spPr>
          <a:xfrm>
            <a:off x="400720" y="5544107"/>
            <a:ext cx="765576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kumimoji="1" lang="en-US" altLang="zh-CN" sz="2800" dirty="0">
                <a:solidFill>
                  <a:srgbClr val="FF0066"/>
                </a:solidFill>
              </a:rPr>
              <a:t>Conversion from base-2 to base-10 (and vice versa)</a:t>
            </a:r>
          </a:p>
          <a:p>
            <a:pPr lvl="1"/>
            <a:r>
              <a:rPr kumimoji="1" lang="en-US" altLang="zh-CN" sz="2800" dirty="0">
                <a:solidFill>
                  <a:srgbClr val="FF0066"/>
                </a:solidFill>
              </a:rPr>
              <a:t>is mentally difficult for humans</a:t>
            </a:r>
          </a:p>
        </p:txBody>
      </p:sp>
    </p:spTree>
    <p:extLst>
      <p:ext uri="{BB962C8B-B14F-4D97-AF65-F5344CB8AC3E}">
        <p14:creationId xmlns:p14="http://schemas.microsoft.com/office/powerpoint/2010/main" val="127735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6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Describing a bit pattern- Hex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3163" y="1392239"/>
            <a:ext cx="8686800" cy="17742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latin typeface="Verdana"/>
                <a:cs typeface="Verdana"/>
              </a:rPr>
              <a:t>Use base-16 (hexadecimal) notation</a:t>
            </a:r>
          </a:p>
          <a:p>
            <a:pPr lvl="1"/>
            <a:r>
              <a:rPr kumimoji="1" lang="en-US" altLang="zh-CN" dirty="0">
                <a:latin typeface="Verdana"/>
                <a:cs typeface="Verdana"/>
              </a:rPr>
              <a:t>Hex “digit” is one of 16 symbols: 0-9, </a:t>
            </a:r>
            <a:r>
              <a:rPr kumimoji="1" lang="en-US" altLang="zh-CN" dirty="0" err="1">
                <a:latin typeface="Verdana"/>
                <a:cs typeface="Verdana"/>
              </a:rPr>
              <a:t>a,b,c,d,e,f</a:t>
            </a:r>
            <a:endParaRPr kumimoji="1" lang="en-US" altLang="zh-CN" dirty="0">
              <a:latin typeface="Verdana"/>
              <a:cs typeface="Verdana"/>
            </a:endParaRPr>
          </a:p>
          <a:p>
            <a:pPr lvl="1"/>
            <a:r>
              <a:rPr kumimoji="1" lang="en-US" altLang="zh-CN" dirty="0">
                <a:latin typeface="Verdana"/>
                <a:cs typeface="Verdana"/>
              </a:rPr>
              <a:t>How many bits needed to represent a hex digit?</a:t>
            </a: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085613" y="2843367"/>
            <a:ext cx="418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78375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“digit”</a:t>
            </a:r>
            <a:endParaRPr kumimoji="1" lang="zh-CN" altLang="en-US" dirty="0"/>
          </a:p>
        </p:txBody>
      </p:sp>
      <p:grpSp>
        <p:nvGrpSpPr>
          <p:cNvPr id="4" name="Group 4"/>
          <p:cNvGrpSpPr>
            <a:grpSpLocks/>
          </p:cNvGrpSpPr>
          <p:nvPr/>
        </p:nvGrpSpPr>
        <p:grpSpPr bwMode="auto">
          <a:xfrm>
            <a:off x="2662151" y="1419385"/>
            <a:ext cx="2215912" cy="2657128"/>
            <a:chOff x="4224" y="865"/>
            <a:chExt cx="1104" cy="1521"/>
          </a:xfrm>
        </p:grpSpPr>
        <p:grpSp>
          <p:nvGrpSpPr>
            <p:cNvPr id="5" name="Group 5"/>
            <p:cNvGrpSpPr>
              <a:grpSpLocks/>
            </p:cNvGrpSpPr>
            <p:nvPr/>
          </p:nvGrpSpPr>
          <p:grpSpPr bwMode="auto">
            <a:xfrm>
              <a:off x="4224" y="1234"/>
              <a:ext cx="1104" cy="1152"/>
              <a:chOff x="4224" y="1234"/>
              <a:chExt cx="1104" cy="1152"/>
            </a:xfrm>
          </p:grpSpPr>
          <p:sp>
            <p:nvSpPr>
              <p:cNvPr id="9" name="Rectangle 6"/>
              <p:cNvSpPr>
                <a:spLocks noChangeArrowheads="1"/>
              </p:cNvSpPr>
              <p:nvPr/>
            </p:nvSpPr>
            <p:spPr bwMode="auto">
              <a:xfrm>
                <a:off x="4224" y="1234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>
                    <a:latin typeface="Courier New" charset="0"/>
                  </a:rPr>
                  <a:t>0</a:t>
                </a:r>
              </a:p>
            </p:txBody>
          </p:sp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4512" y="1234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>
                    <a:latin typeface="Courier New" charset="0"/>
                  </a:rPr>
                  <a:t>0</a:t>
                </a:r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4800" y="1234"/>
                <a:ext cx="52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 dirty="0">
                    <a:latin typeface="Courier New" charset="0"/>
                  </a:rPr>
                  <a:t>0000</a:t>
                </a:r>
              </a:p>
            </p:txBody>
          </p:sp>
          <p:sp>
            <p:nvSpPr>
              <p:cNvPr id="12" name="Rectangle 9"/>
              <p:cNvSpPr>
                <a:spLocks noChangeArrowheads="1"/>
              </p:cNvSpPr>
              <p:nvPr/>
            </p:nvSpPr>
            <p:spPr bwMode="auto">
              <a:xfrm>
                <a:off x="4224" y="1378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>
                    <a:latin typeface="Courier New" charset="0"/>
                  </a:rPr>
                  <a:t>1</a:t>
                </a:r>
              </a:p>
            </p:txBody>
          </p:sp>
          <p:sp>
            <p:nvSpPr>
              <p:cNvPr id="13" name="Rectangle 10"/>
              <p:cNvSpPr>
                <a:spLocks noChangeArrowheads="1"/>
              </p:cNvSpPr>
              <p:nvPr/>
            </p:nvSpPr>
            <p:spPr bwMode="auto">
              <a:xfrm>
                <a:off x="4512" y="1378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>
                    <a:latin typeface="Courier New" charset="0"/>
                  </a:rPr>
                  <a:t>1</a:t>
                </a:r>
              </a:p>
            </p:txBody>
          </p:sp>
          <p:sp>
            <p:nvSpPr>
              <p:cNvPr id="14" name="Rectangle 11"/>
              <p:cNvSpPr>
                <a:spLocks noChangeArrowheads="1"/>
              </p:cNvSpPr>
              <p:nvPr/>
            </p:nvSpPr>
            <p:spPr bwMode="auto">
              <a:xfrm>
                <a:off x="4800" y="1378"/>
                <a:ext cx="52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>
                    <a:latin typeface="Courier New" charset="0"/>
                  </a:rPr>
                  <a:t>0001</a:t>
                </a:r>
              </a:p>
            </p:txBody>
          </p:sp>
          <p:sp>
            <p:nvSpPr>
              <p:cNvPr id="15" name="Rectangle 12"/>
              <p:cNvSpPr>
                <a:spLocks noChangeArrowheads="1"/>
              </p:cNvSpPr>
              <p:nvPr/>
            </p:nvSpPr>
            <p:spPr bwMode="auto">
              <a:xfrm>
                <a:off x="4224" y="1522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>
                    <a:latin typeface="Courier New" charset="0"/>
                  </a:rPr>
                  <a:t>2</a:t>
                </a:r>
              </a:p>
            </p:txBody>
          </p:sp>
          <p:sp>
            <p:nvSpPr>
              <p:cNvPr id="16" name="Rectangle 13"/>
              <p:cNvSpPr>
                <a:spLocks noChangeArrowheads="1"/>
              </p:cNvSpPr>
              <p:nvPr/>
            </p:nvSpPr>
            <p:spPr bwMode="auto">
              <a:xfrm>
                <a:off x="4512" y="1522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>
                    <a:latin typeface="Courier New" charset="0"/>
                  </a:rPr>
                  <a:t>2</a:t>
                </a:r>
              </a:p>
            </p:txBody>
          </p:sp>
          <p:sp>
            <p:nvSpPr>
              <p:cNvPr id="17" name="Rectangle 14"/>
              <p:cNvSpPr>
                <a:spLocks noChangeArrowheads="1"/>
              </p:cNvSpPr>
              <p:nvPr/>
            </p:nvSpPr>
            <p:spPr bwMode="auto">
              <a:xfrm>
                <a:off x="4800" y="1522"/>
                <a:ext cx="52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>
                    <a:latin typeface="Courier New" charset="0"/>
                  </a:rPr>
                  <a:t>0010</a:t>
                </a:r>
              </a:p>
            </p:txBody>
          </p:sp>
          <p:sp>
            <p:nvSpPr>
              <p:cNvPr id="18" name="Rectangle 15"/>
              <p:cNvSpPr>
                <a:spLocks noChangeArrowheads="1"/>
              </p:cNvSpPr>
              <p:nvPr/>
            </p:nvSpPr>
            <p:spPr bwMode="auto">
              <a:xfrm>
                <a:off x="4224" y="1666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>
                    <a:latin typeface="Courier New" charset="0"/>
                  </a:rPr>
                  <a:t>3</a:t>
                </a:r>
              </a:p>
            </p:txBody>
          </p:sp>
          <p:sp>
            <p:nvSpPr>
              <p:cNvPr id="19" name="Rectangle 16"/>
              <p:cNvSpPr>
                <a:spLocks noChangeArrowheads="1"/>
              </p:cNvSpPr>
              <p:nvPr/>
            </p:nvSpPr>
            <p:spPr bwMode="auto">
              <a:xfrm>
                <a:off x="4512" y="1666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>
                    <a:latin typeface="Courier New" charset="0"/>
                  </a:rPr>
                  <a:t>3</a:t>
                </a:r>
              </a:p>
            </p:txBody>
          </p:sp>
          <p:sp>
            <p:nvSpPr>
              <p:cNvPr id="20" name="Rectangle 17"/>
              <p:cNvSpPr>
                <a:spLocks noChangeArrowheads="1"/>
              </p:cNvSpPr>
              <p:nvPr/>
            </p:nvSpPr>
            <p:spPr bwMode="auto">
              <a:xfrm>
                <a:off x="4800" y="1666"/>
                <a:ext cx="52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 dirty="0">
                    <a:latin typeface="Courier New" charset="0"/>
                  </a:rPr>
                  <a:t>0011</a:t>
                </a:r>
              </a:p>
            </p:txBody>
          </p:sp>
          <p:sp>
            <p:nvSpPr>
              <p:cNvPr id="21" name="Rectangle 18"/>
              <p:cNvSpPr>
                <a:spLocks noChangeArrowheads="1"/>
              </p:cNvSpPr>
              <p:nvPr/>
            </p:nvSpPr>
            <p:spPr bwMode="auto">
              <a:xfrm>
                <a:off x="4224" y="1810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>
                    <a:latin typeface="Courier New" charset="0"/>
                  </a:rPr>
                  <a:t>4</a:t>
                </a:r>
              </a:p>
            </p:txBody>
          </p:sp>
          <p:sp>
            <p:nvSpPr>
              <p:cNvPr id="22" name="Rectangle 19"/>
              <p:cNvSpPr>
                <a:spLocks noChangeArrowheads="1"/>
              </p:cNvSpPr>
              <p:nvPr/>
            </p:nvSpPr>
            <p:spPr bwMode="auto">
              <a:xfrm>
                <a:off x="4512" y="1810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>
                    <a:latin typeface="Courier New" charset="0"/>
                  </a:rPr>
                  <a:t>4</a:t>
                </a:r>
              </a:p>
            </p:txBody>
          </p:sp>
          <p:sp>
            <p:nvSpPr>
              <p:cNvPr id="23" name="Rectangle 20"/>
              <p:cNvSpPr>
                <a:spLocks noChangeArrowheads="1"/>
              </p:cNvSpPr>
              <p:nvPr/>
            </p:nvSpPr>
            <p:spPr bwMode="auto">
              <a:xfrm>
                <a:off x="4800" y="1810"/>
                <a:ext cx="52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 dirty="0">
                    <a:latin typeface="Courier New" charset="0"/>
                  </a:rPr>
                  <a:t>0100</a:t>
                </a:r>
              </a:p>
            </p:txBody>
          </p:sp>
          <p:sp>
            <p:nvSpPr>
              <p:cNvPr id="24" name="Rectangle 21"/>
              <p:cNvSpPr>
                <a:spLocks noChangeArrowheads="1"/>
              </p:cNvSpPr>
              <p:nvPr/>
            </p:nvSpPr>
            <p:spPr bwMode="auto">
              <a:xfrm>
                <a:off x="4224" y="1954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>
                    <a:latin typeface="Courier New" charset="0"/>
                  </a:rPr>
                  <a:t>5</a:t>
                </a:r>
              </a:p>
            </p:txBody>
          </p:sp>
          <p:sp>
            <p:nvSpPr>
              <p:cNvPr id="25" name="Rectangle 22"/>
              <p:cNvSpPr>
                <a:spLocks noChangeArrowheads="1"/>
              </p:cNvSpPr>
              <p:nvPr/>
            </p:nvSpPr>
            <p:spPr bwMode="auto">
              <a:xfrm>
                <a:off x="4512" y="1954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 dirty="0">
                    <a:latin typeface="Courier New" charset="0"/>
                  </a:rPr>
                  <a:t>5</a:t>
                </a:r>
              </a:p>
            </p:txBody>
          </p:sp>
          <p:sp>
            <p:nvSpPr>
              <p:cNvPr id="26" name="Rectangle 23"/>
              <p:cNvSpPr>
                <a:spLocks noChangeArrowheads="1"/>
              </p:cNvSpPr>
              <p:nvPr/>
            </p:nvSpPr>
            <p:spPr bwMode="auto">
              <a:xfrm>
                <a:off x="4800" y="1954"/>
                <a:ext cx="52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>
                    <a:latin typeface="Courier New" charset="0"/>
                  </a:rPr>
                  <a:t>0101</a:t>
                </a:r>
              </a:p>
            </p:txBody>
          </p:sp>
          <p:sp>
            <p:nvSpPr>
              <p:cNvPr id="27" name="Rectangle 24"/>
              <p:cNvSpPr>
                <a:spLocks noChangeArrowheads="1"/>
              </p:cNvSpPr>
              <p:nvPr/>
            </p:nvSpPr>
            <p:spPr bwMode="auto">
              <a:xfrm>
                <a:off x="4224" y="2098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>
                    <a:latin typeface="Courier New" charset="0"/>
                  </a:rPr>
                  <a:t>6</a:t>
                </a:r>
              </a:p>
            </p:txBody>
          </p:sp>
          <p:sp>
            <p:nvSpPr>
              <p:cNvPr id="28" name="Rectangle 25"/>
              <p:cNvSpPr>
                <a:spLocks noChangeArrowheads="1"/>
              </p:cNvSpPr>
              <p:nvPr/>
            </p:nvSpPr>
            <p:spPr bwMode="auto">
              <a:xfrm>
                <a:off x="4512" y="2098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>
                    <a:latin typeface="Courier New" charset="0"/>
                  </a:rPr>
                  <a:t>6</a:t>
                </a:r>
              </a:p>
            </p:txBody>
          </p:sp>
          <p:sp>
            <p:nvSpPr>
              <p:cNvPr id="29" name="Rectangle 26"/>
              <p:cNvSpPr>
                <a:spLocks noChangeArrowheads="1"/>
              </p:cNvSpPr>
              <p:nvPr/>
            </p:nvSpPr>
            <p:spPr bwMode="auto">
              <a:xfrm>
                <a:off x="4800" y="2098"/>
                <a:ext cx="52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 dirty="0">
                    <a:latin typeface="Courier New" charset="0"/>
                  </a:rPr>
                  <a:t>0110</a:t>
                </a:r>
              </a:p>
            </p:txBody>
          </p:sp>
          <p:sp>
            <p:nvSpPr>
              <p:cNvPr id="30" name="Rectangle 27"/>
              <p:cNvSpPr>
                <a:spLocks noChangeArrowheads="1"/>
              </p:cNvSpPr>
              <p:nvPr/>
            </p:nvSpPr>
            <p:spPr bwMode="auto">
              <a:xfrm>
                <a:off x="4224" y="2242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>
                    <a:latin typeface="Courier New" charset="0"/>
                  </a:rPr>
                  <a:t>7</a:t>
                </a:r>
              </a:p>
            </p:txBody>
          </p:sp>
          <p:sp>
            <p:nvSpPr>
              <p:cNvPr id="31" name="Rectangle 28"/>
              <p:cNvSpPr>
                <a:spLocks noChangeArrowheads="1"/>
              </p:cNvSpPr>
              <p:nvPr/>
            </p:nvSpPr>
            <p:spPr bwMode="auto">
              <a:xfrm>
                <a:off x="4512" y="2242"/>
                <a:ext cx="28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>
                    <a:latin typeface="Courier New" charset="0"/>
                  </a:rPr>
                  <a:t>7</a:t>
                </a:r>
              </a:p>
            </p:txBody>
          </p:sp>
          <p:sp>
            <p:nvSpPr>
              <p:cNvPr id="32" name="Rectangle 29"/>
              <p:cNvSpPr>
                <a:spLocks noChangeArrowheads="1"/>
              </p:cNvSpPr>
              <p:nvPr/>
            </p:nvSpPr>
            <p:spPr bwMode="auto">
              <a:xfrm>
                <a:off x="4800" y="2242"/>
                <a:ext cx="528" cy="14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hangingPunct="1"/>
                <a:r>
                  <a:rPr lang="en-US" altLang="zh-CN" sz="2000" b="0">
                    <a:latin typeface="Courier New" charset="0"/>
                  </a:rPr>
                  <a:t>0111</a:t>
                </a:r>
              </a:p>
            </p:txBody>
          </p:sp>
        </p:grpSp>
        <p:sp>
          <p:nvSpPr>
            <p:cNvPr id="6" name="Text Box 54"/>
            <p:cNvSpPr txBox="1">
              <a:spLocks noChangeArrowheads="1"/>
            </p:cNvSpPr>
            <p:nvPr/>
          </p:nvSpPr>
          <p:spPr bwMode="auto">
            <a:xfrm rot="19282532">
              <a:off x="4297" y="947"/>
              <a:ext cx="322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5pPr>
              <a:lvl6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6pPr>
              <a:lvl7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7pPr>
              <a:lvl8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8pPr>
              <a:lvl9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9pPr>
            </a:lstStyle>
            <a:p>
              <a:pPr eaLnBrk="1" hangingPunct="1"/>
              <a:r>
                <a:rPr lang="en-US" altLang="zh-CN" sz="2000" b="0" dirty="0">
                  <a:latin typeface="Helvetica" charset="0"/>
                </a:rPr>
                <a:t>Hex</a:t>
              </a:r>
            </a:p>
          </p:txBody>
        </p:sp>
        <p:sp>
          <p:nvSpPr>
            <p:cNvPr id="7" name="Text Box 55"/>
            <p:cNvSpPr txBox="1">
              <a:spLocks noChangeArrowheads="1"/>
            </p:cNvSpPr>
            <p:nvPr/>
          </p:nvSpPr>
          <p:spPr bwMode="auto">
            <a:xfrm rot="19282532">
              <a:off x="4572" y="865"/>
              <a:ext cx="554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5pPr>
              <a:lvl6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6pPr>
              <a:lvl7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7pPr>
              <a:lvl8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8pPr>
              <a:lvl9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9pPr>
            </a:lstStyle>
            <a:p>
              <a:pPr eaLnBrk="1" hangingPunct="1"/>
              <a:r>
                <a:rPr lang="en-US" altLang="zh-CN" sz="2000" b="0">
                  <a:latin typeface="Helvetica" charset="0"/>
                </a:rPr>
                <a:t>Decimal</a:t>
              </a:r>
            </a:p>
          </p:txBody>
        </p:sp>
        <p:sp>
          <p:nvSpPr>
            <p:cNvPr id="8" name="Text Box 56"/>
            <p:cNvSpPr txBox="1">
              <a:spLocks noChangeArrowheads="1"/>
            </p:cNvSpPr>
            <p:nvPr/>
          </p:nvSpPr>
          <p:spPr bwMode="auto">
            <a:xfrm rot="19282532">
              <a:off x="4860" y="900"/>
              <a:ext cx="463" cy="2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5pPr>
              <a:lvl6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6pPr>
              <a:lvl7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7pPr>
              <a:lvl8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8pPr>
              <a:lvl9pPr>
                <a:defRPr sz="2000">
                  <a:solidFill>
                    <a:schemeClr val="tx1"/>
                  </a:solidFill>
                  <a:latin typeface="Comic Sans MS" charset="0"/>
                  <a:ea typeface="宋体" charset="0"/>
                </a:defRPr>
              </a:lvl9pPr>
            </a:lstStyle>
            <a:p>
              <a:pPr eaLnBrk="1" hangingPunct="1"/>
              <a:r>
                <a:rPr lang="en-US" altLang="zh-CN" sz="2000" b="0">
                  <a:latin typeface="Helvetica" charset="0"/>
                </a:rPr>
                <a:t>Binary</a:t>
              </a:r>
            </a:p>
          </p:txBody>
        </p:sp>
      </p:grpSp>
      <p:grpSp>
        <p:nvGrpSpPr>
          <p:cNvPr id="58" name="Group 5"/>
          <p:cNvGrpSpPr>
            <a:grpSpLocks/>
          </p:cNvGrpSpPr>
          <p:nvPr/>
        </p:nvGrpSpPr>
        <p:grpSpPr bwMode="auto">
          <a:xfrm>
            <a:off x="2644511" y="4076513"/>
            <a:ext cx="2264084" cy="2040135"/>
            <a:chOff x="4224" y="2386"/>
            <a:chExt cx="1104" cy="1152"/>
          </a:xfrm>
        </p:grpSpPr>
        <p:sp>
          <p:nvSpPr>
            <p:cNvPr id="86" name="Rectangle 30"/>
            <p:cNvSpPr>
              <a:spLocks noChangeArrowheads="1"/>
            </p:cNvSpPr>
            <p:nvPr/>
          </p:nvSpPr>
          <p:spPr bwMode="auto">
            <a:xfrm>
              <a:off x="4224" y="2386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dirty="0">
                  <a:latin typeface="Courier New" charset="0"/>
                </a:rPr>
                <a:t>8</a:t>
              </a:r>
            </a:p>
          </p:txBody>
        </p:sp>
        <p:sp>
          <p:nvSpPr>
            <p:cNvPr id="87" name="Rectangle 31"/>
            <p:cNvSpPr>
              <a:spLocks noChangeArrowheads="1"/>
            </p:cNvSpPr>
            <p:nvPr/>
          </p:nvSpPr>
          <p:spPr bwMode="auto">
            <a:xfrm>
              <a:off x="4512" y="2386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8</a:t>
              </a:r>
            </a:p>
          </p:txBody>
        </p:sp>
        <p:sp>
          <p:nvSpPr>
            <p:cNvPr id="88" name="Rectangle 32"/>
            <p:cNvSpPr>
              <a:spLocks noChangeArrowheads="1"/>
            </p:cNvSpPr>
            <p:nvPr/>
          </p:nvSpPr>
          <p:spPr bwMode="auto">
            <a:xfrm>
              <a:off x="4800" y="2386"/>
              <a:ext cx="52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1000</a:t>
              </a:r>
            </a:p>
          </p:txBody>
        </p:sp>
        <p:sp>
          <p:nvSpPr>
            <p:cNvPr id="89" name="Rectangle 33"/>
            <p:cNvSpPr>
              <a:spLocks noChangeArrowheads="1"/>
            </p:cNvSpPr>
            <p:nvPr/>
          </p:nvSpPr>
          <p:spPr bwMode="auto">
            <a:xfrm>
              <a:off x="4224" y="2530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dirty="0">
                  <a:latin typeface="Courier New" charset="0"/>
                </a:rPr>
                <a:t>9</a:t>
              </a:r>
            </a:p>
          </p:txBody>
        </p:sp>
        <p:sp>
          <p:nvSpPr>
            <p:cNvPr id="90" name="Rectangle 34"/>
            <p:cNvSpPr>
              <a:spLocks noChangeArrowheads="1"/>
            </p:cNvSpPr>
            <p:nvPr/>
          </p:nvSpPr>
          <p:spPr bwMode="auto">
            <a:xfrm>
              <a:off x="4512" y="2530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9</a:t>
              </a:r>
            </a:p>
          </p:txBody>
        </p:sp>
        <p:sp>
          <p:nvSpPr>
            <p:cNvPr id="91" name="Rectangle 35"/>
            <p:cNvSpPr>
              <a:spLocks noChangeArrowheads="1"/>
            </p:cNvSpPr>
            <p:nvPr/>
          </p:nvSpPr>
          <p:spPr bwMode="auto">
            <a:xfrm>
              <a:off x="4800" y="2530"/>
              <a:ext cx="52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1001</a:t>
              </a:r>
            </a:p>
          </p:txBody>
        </p:sp>
        <p:sp>
          <p:nvSpPr>
            <p:cNvPr id="92" name="Rectangle 36"/>
            <p:cNvSpPr>
              <a:spLocks noChangeArrowheads="1"/>
            </p:cNvSpPr>
            <p:nvPr/>
          </p:nvSpPr>
          <p:spPr bwMode="auto">
            <a:xfrm>
              <a:off x="4224" y="2674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>
                  <a:latin typeface="Courier New" charset="0"/>
                </a:rPr>
                <a:t>A</a:t>
              </a:r>
            </a:p>
          </p:txBody>
        </p:sp>
        <p:sp>
          <p:nvSpPr>
            <p:cNvPr id="93" name="Rectangle 37"/>
            <p:cNvSpPr>
              <a:spLocks noChangeArrowheads="1"/>
            </p:cNvSpPr>
            <p:nvPr/>
          </p:nvSpPr>
          <p:spPr bwMode="auto">
            <a:xfrm>
              <a:off x="4512" y="2674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10</a:t>
              </a:r>
            </a:p>
          </p:txBody>
        </p:sp>
        <p:sp>
          <p:nvSpPr>
            <p:cNvPr id="94" name="Rectangle 38"/>
            <p:cNvSpPr>
              <a:spLocks noChangeArrowheads="1"/>
            </p:cNvSpPr>
            <p:nvPr/>
          </p:nvSpPr>
          <p:spPr bwMode="auto">
            <a:xfrm>
              <a:off x="4800" y="2674"/>
              <a:ext cx="52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1010</a:t>
              </a:r>
            </a:p>
          </p:txBody>
        </p:sp>
        <p:sp>
          <p:nvSpPr>
            <p:cNvPr id="95" name="Rectangle 39"/>
            <p:cNvSpPr>
              <a:spLocks noChangeArrowheads="1"/>
            </p:cNvSpPr>
            <p:nvPr/>
          </p:nvSpPr>
          <p:spPr bwMode="auto">
            <a:xfrm>
              <a:off x="4224" y="2818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>
                  <a:latin typeface="Courier New" charset="0"/>
                </a:rPr>
                <a:t>B</a:t>
              </a:r>
            </a:p>
          </p:txBody>
        </p:sp>
        <p:sp>
          <p:nvSpPr>
            <p:cNvPr id="96" name="Rectangle 40"/>
            <p:cNvSpPr>
              <a:spLocks noChangeArrowheads="1"/>
            </p:cNvSpPr>
            <p:nvPr/>
          </p:nvSpPr>
          <p:spPr bwMode="auto">
            <a:xfrm>
              <a:off x="4512" y="2818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11</a:t>
              </a:r>
            </a:p>
          </p:txBody>
        </p:sp>
        <p:sp>
          <p:nvSpPr>
            <p:cNvPr id="97" name="Rectangle 41"/>
            <p:cNvSpPr>
              <a:spLocks noChangeArrowheads="1"/>
            </p:cNvSpPr>
            <p:nvPr/>
          </p:nvSpPr>
          <p:spPr bwMode="auto">
            <a:xfrm>
              <a:off x="4800" y="2818"/>
              <a:ext cx="52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1011</a:t>
              </a:r>
            </a:p>
          </p:txBody>
        </p:sp>
        <p:sp>
          <p:nvSpPr>
            <p:cNvPr id="98" name="Rectangle 42"/>
            <p:cNvSpPr>
              <a:spLocks noChangeArrowheads="1"/>
            </p:cNvSpPr>
            <p:nvPr/>
          </p:nvSpPr>
          <p:spPr bwMode="auto">
            <a:xfrm>
              <a:off x="4224" y="2962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>
                  <a:latin typeface="Courier New" charset="0"/>
                </a:rPr>
                <a:t>C</a:t>
              </a:r>
            </a:p>
          </p:txBody>
        </p:sp>
        <p:sp>
          <p:nvSpPr>
            <p:cNvPr id="99" name="Rectangle 43"/>
            <p:cNvSpPr>
              <a:spLocks noChangeArrowheads="1"/>
            </p:cNvSpPr>
            <p:nvPr/>
          </p:nvSpPr>
          <p:spPr bwMode="auto">
            <a:xfrm>
              <a:off x="4512" y="2962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12</a:t>
              </a:r>
            </a:p>
          </p:txBody>
        </p:sp>
        <p:sp>
          <p:nvSpPr>
            <p:cNvPr id="100" name="Rectangle 44"/>
            <p:cNvSpPr>
              <a:spLocks noChangeArrowheads="1"/>
            </p:cNvSpPr>
            <p:nvPr/>
          </p:nvSpPr>
          <p:spPr bwMode="auto">
            <a:xfrm>
              <a:off x="4800" y="2962"/>
              <a:ext cx="52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1100</a:t>
              </a:r>
            </a:p>
          </p:txBody>
        </p:sp>
        <p:sp>
          <p:nvSpPr>
            <p:cNvPr id="101" name="Rectangle 45"/>
            <p:cNvSpPr>
              <a:spLocks noChangeArrowheads="1"/>
            </p:cNvSpPr>
            <p:nvPr/>
          </p:nvSpPr>
          <p:spPr bwMode="auto">
            <a:xfrm>
              <a:off x="4224" y="3106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>
                  <a:latin typeface="Courier New" charset="0"/>
                </a:rPr>
                <a:t>D</a:t>
              </a:r>
            </a:p>
          </p:txBody>
        </p:sp>
        <p:sp>
          <p:nvSpPr>
            <p:cNvPr id="102" name="Rectangle 46"/>
            <p:cNvSpPr>
              <a:spLocks noChangeArrowheads="1"/>
            </p:cNvSpPr>
            <p:nvPr/>
          </p:nvSpPr>
          <p:spPr bwMode="auto">
            <a:xfrm>
              <a:off x="4512" y="3106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13</a:t>
              </a:r>
            </a:p>
          </p:txBody>
        </p:sp>
        <p:sp>
          <p:nvSpPr>
            <p:cNvPr id="103" name="Rectangle 47"/>
            <p:cNvSpPr>
              <a:spLocks noChangeArrowheads="1"/>
            </p:cNvSpPr>
            <p:nvPr/>
          </p:nvSpPr>
          <p:spPr bwMode="auto">
            <a:xfrm>
              <a:off x="4800" y="3106"/>
              <a:ext cx="52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1101</a:t>
              </a:r>
            </a:p>
          </p:txBody>
        </p:sp>
        <p:sp>
          <p:nvSpPr>
            <p:cNvPr id="104" name="Rectangle 48"/>
            <p:cNvSpPr>
              <a:spLocks noChangeArrowheads="1"/>
            </p:cNvSpPr>
            <p:nvPr/>
          </p:nvSpPr>
          <p:spPr bwMode="auto">
            <a:xfrm>
              <a:off x="4224" y="3250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>
                  <a:latin typeface="Courier New" charset="0"/>
                </a:rPr>
                <a:t>E</a:t>
              </a:r>
            </a:p>
          </p:txBody>
        </p:sp>
        <p:sp>
          <p:nvSpPr>
            <p:cNvPr id="105" name="Rectangle 49"/>
            <p:cNvSpPr>
              <a:spLocks noChangeArrowheads="1"/>
            </p:cNvSpPr>
            <p:nvPr/>
          </p:nvSpPr>
          <p:spPr bwMode="auto">
            <a:xfrm>
              <a:off x="4512" y="3250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14</a:t>
              </a:r>
            </a:p>
          </p:txBody>
        </p:sp>
        <p:sp>
          <p:nvSpPr>
            <p:cNvPr id="106" name="Rectangle 50"/>
            <p:cNvSpPr>
              <a:spLocks noChangeArrowheads="1"/>
            </p:cNvSpPr>
            <p:nvPr/>
          </p:nvSpPr>
          <p:spPr bwMode="auto">
            <a:xfrm>
              <a:off x="4800" y="3250"/>
              <a:ext cx="52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1110</a:t>
              </a:r>
            </a:p>
          </p:txBody>
        </p:sp>
        <p:sp>
          <p:nvSpPr>
            <p:cNvPr id="107" name="Rectangle 51"/>
            <p:cNvSpPr>
              <a:spLocks noChangeArrowheads="1"/>
            </p:cNvSpPr>
            <p:nvPr/>
          </p:nvSpPr>
          <p:spPr bwMode="auto">
            <a:xfrm>
              <a:off x="4224" y="3394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>
                  <a:latin typeface="Courier New" charset="0"/>
                </a:rPr>
                <a:t>F</a:t>
              </a:r>
            </a:p>
          </p:txBody>
        </p:sp>
        <p:sp>
          <p:nvSpPr>
            <p:cNvPr id="108" name="Rectangle 52"/>
            <p:cNvSpPr>
              <a:spLocks noChangeArrowheads="1"/>
            </p:cNvSpPr>
            <p:nvPr/>
          </p:nvSpPr>
          <p:spPr bwMode="auto">
            <a:xfrm>
              <a:off x="4512" y="3394"/>
              <a:ext cx="28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15</a:t>
              </a:r>
            </a:p>
          </p:txBody>
        </p:sp>
        <p:sp>
          <p:nvSpPr>
            <p:cNvPr id="109" name="Rectangle 53"/>
            <p:cNvSpPr>
              <a:spLocks noChangeArrowheads="1"/>
            </p:cNvSpPr>
            <p:nvPr/>
          </p:nvSpPr>
          <p:spPr bwMode="auto">
            <a:xfrm>
              <a:off x="4800" y="3394"/>
              <a:ext cx="528" cy="14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/>
              <a:r>
                <a:rPr lang="en-US" altLang="zh-CN" sz="2000" b="0">
                  <a:latin typeface="Courier New" charset="0"/>
                </a:rPr>
                <a:t>1111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3279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3200" dirty="0">
                <a:latin typeface="Verdana"/>
                <a:cs typeface="Verdana"/>
              </a:rPr>
              <a:t>1 byte = 8 bits = 2 hex digits</a:t>
            </a:r>
          </a:p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1010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1110 11001010 00001110 00011010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1015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1010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06164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928032"/>
          </a:xfrm>
        </p:spPr>
        <p:txBody>
          <a:bodyPr/>
          <a:lstStyle/>
          <a:p>
            <a:r>
              <a:rPr kumimoji="1" lang="en-US" altLang="zh-CN" sz="3200" dirty="0">
                <a:latin typeface="Verdana"/>
                <a:cs typeface="Verdana"/>
              </a:rPr>
              <a:t>1 byte = 8 bits = 2 hex digits</a:t>
            </a:r>
          </a:p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1010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1110 11001010 00001110 00011010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A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62334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1010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 1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3 </a:t>
            </a:r>
            <a:r>
              <a:rPr lang="en-US" altLang="zh-CN" b="1" dirty="0">
                <a:latin typeface="Courier New" charset="0"/>
                <a:cs typeface="宋体" charset="0"/>
              </a:rPr>
              <a:t>+ 0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2 </a:t>
            </a:r>
            <a:r>
              <a:rPr lang="en-US" altLang="zh-CN" b="1" dirty="0">
                <a:latin typeface="Courier New" charset="0"/>
                <a:cs typeface="宋体" charset="0"/>
              </a:rPr>
              <a:t>+ 1 * 2 + 0 = 10 = A</a:t>
            </a:r>
            <a:r>
              <a:rPr lang="en-US" altLang="zh-CN" b="1" baseline="-25000" dirty="0">
                <a:latin typeface="Courier New" charset="0"/>
                <a:cs typeface="宋体" charset="0"/>
              </a:rPr>
              <a:t>16</a:t>
            </a:r>
            <a:r>
              <a:rPr lang="en-US" altLang="zh-CN" b="1" dirty="0">
                <a:latin typeface="Courier New" charset="0"/>
                <a:cs typeface="宋体" charset="0"/>
              </a:rPr>
              <a:t>  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73098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1110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11001010 00001110 00011010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   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1015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1110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457200" y="1600201"/>
            <a:ext cx="8229600" cy="192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3200" dirty="0">
                <a:latin typeface="Verdana"/>
                <a:cs typeface="Verdana"/>
              </a:rPr>
              <a:t>1 byte = 8 bits = 2 hex digits</a:t>
            </a:r>
          </a:p>
          <a:p>
            <a:pPr marL="457200" lvl="1" indent="0">
              <a:buFont typeface="Arial" pitchFamily="34" charset="0"/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3339821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1110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11001010 00001110 00011010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  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E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62334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1110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 1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3 </a:t>
            </a:r>
            <a:r>
              <a:rPr lang="en-US" altLang="zh-CN" b="1" dirty="0">
                <a:latin typeface="Courier New" charset="0"/>
                <a:cs typeface="宋体" charset="0"/>
              </a:rPr>
              <a:t>+ 1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2 </a:t>
            </a:r>
            <a:r>
              <a:rPr lang="en-US" altLang="zh-CN" b="1" dirty="0">
                <a:latin typeface="Courier New" charset="0"/>
                <a:cs typeface="宋体" charset="0"/>
              </a:rPr>
              <a:t>+ 1 * 2 + 0 = 14 = E</a:t>
            </a:r>
            <a:r>
              <a:rPr lang="en-US" altLang="zh-CN" b="1" baseline="-25000" dirty="0">
                <a:latin typeface="Courier New" charset="0"/>
                <a:cs typeface="宋体" charset="0"/>
              </a:rPr>
              <a:t>16</a:t>
            </a:r>
            <a:r>
              <a:rPr lang="en-US" altLang="zh-CN" b="1" dirty="0">
                <a:latin typeface="Courier New" charset="0"/>
                <a:cs typeface="宋体" charset="0"/>
              </a:rPr>
              <a:t>  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457200" y="1600201"/>
            <a:ext cx="8229600" cy="192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3200" dirty="0">
                <a:latin typeface="Verdana"/>
                <a:cs typeface="Verdana"/>
              </a:rPr>
              <a:t>1 byte = 8 bits = 2 hex digits</a:t>
            </a:r>
          </a:p>
          <a:p>
            <a:pPr marL="457200" lvl="1" indent="0">
              <a:buFont typeface="Arial" pitchFamily="34" charset="0"/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2280586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10101110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1100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1010 00001110 00011010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   E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	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1015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1100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457200" y="1600201"/>
            <a:ext cx="8229600" cy="192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3200" dirty="0">
                <a:latin typeface="Verdana"/>
                <a:cs typeface="Verdana"/>
              </a:rPr>
              <a:t>1 byte = 8 bits = 2 hex digits</a:t>
            </a:r>
          </a:p>
          <a:p>
            <a:pPr marL="457200" lvl="1" indent="0">
              <a:buFont typeface="Arial" pitchFamily="34" charset="0"/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1834401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10101110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1100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1010 00001110 00011010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   E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C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	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62334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1100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 1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3 </a:t>
            </a:r>
            <a:r>
              <a:rPr lang="en-US" altLang="zh-CN" b="1" dirty="0">
                <a:latin typeface="Courier New" charset="0"/>
                <a:cs typeface="宋体" charset="0"/>
              </a:rPr>
              <a:t>+ 1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2 </a:t>
            </a:r>
            <a:r>
              <a:rPr lang="en-US" altLang="zh-CN" b="1" dirty="0">
                <a:latin typeface="Courier New" charset="0"/>
                <a:cs typeface="宋体" charset="0"/>
              </a:rPr>
              <a:t>+ 0 * 2 + 0 = 12 = C</a:t>
            </a:r>
            <a:r>
              <a:rPr lang="en-US" altLang="zh-CN" b="1" baseline="-25000" dirty="0">
                <a:latin typeface="Courier New" charset="0"/>
                <a:cs typeface="宋体" charset="0"/>
              </a:rPr>
              <a:t>16</a:t>
            </a:r>
            <a:r>
              <a:rPr lang="en-US" altLang="zh-CN" b="1" dirty="0">
                <a:latin typeface="Courier New" charset="0"/>
                <a:cs typeface="宋体" charset="0"/>
              </a:rPr>
              <a:t>  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457200" y="1600201"/>
            <a:ext cx="8229600" cy="192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3200" dirty="0">
                <a:latin typeface="Verdana"/>
                <a:cs typeface="Verdana"/>
              </a:rPr>
              <a:t>1 byte = 8 bits = 2 hex digits</a:t>
            </a:r>
          </a:p>
          <a:p>
            <a:pPr marL="457200" lvl="1" indent="0">
              <a:buFont typeface="Arial" pitchFamily="34" charset="0"/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1876930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Verdana"/>
                <a:cs typeface="Verdana"/>
              </a:rPr>
              <a:t>1 byte = 8 bits = 2 hex digits</a:t>
            </a:r>
          </a:p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10101110 1100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1010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00001110 00011010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   E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C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	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1015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1010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8062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mr-IN" altLang="zh-CN" dirty="0">
                <a:latin typeface="Arial"/>
                <a:cs typeface="Arial"/>
              </a:rPr>
              <a:t>…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kumimoji="1" lang="en-US" sz="3600" dirty="0">
                <a:latin typeface="Arial"/>
                <a:cs typeface="Arial"/>
              </a:rPr>
              <a:t>to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kumimoji="1" lang="en-US" sz="3600" dirty="0">
                <a:latin typeface="Arial"/>
                <a:cs typeface="Arial"/>
              </a:rPr>
              <a:t>digital</a:t>
            </a:r>
          </a:p>
        </p:txBody>
      </p:sp>
      <p:pic>
        <p:nvPicPr>
          <p:cNvPr id="15" name="Picture 14" descr="51c9c1f8ce395fda220000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74" y="3775003"/>
            <a:ext cx="4759843" cy="200214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78022" y="2833756"/>
            <a:ext cx="8865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400">
                <a:latin typeface="Verdana"/>
                <a:cs typeface="Verdana"/>
              </a:defRPr>
            </a:lvl1pPr>
          </a:lstStyle>
          <a:p>
            <a:r>
              <a:rPr lang="en-US" dirty="0"/>
              <a:t>Digital signals: discrete (encode sequence of 0s and 1s)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8639" y="5834183"/>
            <a:ext cx="7792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"/>
                <a:cs typeface="Verdana"/>
              </a:rPr>
              <a:t>Digital components: transistors, logic gates </a:t>
            </a:r>
            <a:r>
              <a:rPr lang="mr-IN" sz="2400" dirty="0">
                <a:latin typeface="Verdana"/>
                <a:cs typeface="Verdana"/>
              </a:rPr>
              <a:t>…</a:t>
            </a:r>
            <a:endParaRPr lang="en-US" sz="2400" dirty="0">
              <a:latin typeface="Verdana"/>
              <a:cs typeface="Verdana"/>
            </a:endParaRPr>
          </a:p>
        </p:txBody>
      </p:sp>
      <p:pic>
        <p:nvPicPr>
          <p:cNvPr id="22" name="Picture 9" descr="imgre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51" y="1645503"/>
            <a:ext cx="902689" cy="844325"/>
          </a:xfrm>
          <a:prstGeom prst="rect">
            <a:avLst/>
          </a:prstGeom>
        </p:spPr>
      </p:pic>
      <p:pic>
        <p:nvPicPr>
          <p:cNvPr id="23" name="Picture 13" descr="51c495ebce395f1b5a00000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995" y="1425931"/>
            <a:ext cx="3902239" cy="1104192"/>
          </a:xfrm>
          <a:prstGeom prst="rect">
            <a:avLst/>
          </a:prstGeom>
        </p:spPr>
      </p:pic>
      <p:pic>
        <p:nvPicPr>
          <p:cNvPr id="24" name="Picture 10" descr="imgre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611" y="1690580"/>
            <a:ext cx="846101" cy="791396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5193269" y="3307750"/>
            <a:ext cx="4991051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33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Verdana" pitchFamily="34" charset="0"/>
                <a:cs typeface="Verdana" pitchFamily="34" charset="0"/>
              </a:rPr>
              <a:t>Advantages</a:t>
            </a:r>
          </a:p>
          <a:p>
            <a:endParaRPr lang="en-US" altLang="zh-CN" sz="5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800100" lvl="1" indent="-342900">
              <a:buAutoNum type="arabicPeriod"/>
            </a:pPr>
            <a:r>
              <a:rPr lang="en-US" altLang="zh-CN" sz="20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Easier to design</a:t>
            </a:r>
            <a:endParaRPr lang="en-US" altLang="zh-CN" dirty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800100" lvl="1" indent="-342900">
              <a:buAutoNum type="arabicPeriod"/>
            </a:pPr>
            <a:endParaRPr lang="en-US" altLang="zh-CN" sz="500" b="1" dirty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800100" lvl="1" indent="-342900">
              <a:buAutoNum type="arabicPeriod"/>
            </a:pPr>
            <a:r>
              <a:rPr lang="en-US" altLang="zh-CN" sz="2000" b="1" dirty="0">
                <a:latin typeface="Verdana" pitchFamily="34" charset="0"/>
                <a:ea typeface="Verdana" pitchFamily="34" charset="0"/>
                <a:cs typeface="Verdana" pitchFamily="34" charset="0"/>
              </a:rPr>
              <a:t>Robust to noise</a:t>
            </a:r>
          </a:p>
        </p:txBody>
      </p:sp>
      <p:sp>
        <p:nvSpPr>
          <p:cNvPr id="4" name="矩形 3"/>
          <p:cNvSpPr/>
          <p:nvPr/>
        </p:nvSpPr>
        <p:spPr>
          <a:xfrm>
            <a:off x="1511364" y="2382444"/>
            <a:ext cx="38933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Verdana"/>
                <a:cs typeface="Verdana"/>
              </a:rPr>
              <a:t>1</a:t>
            </a:r>
            <a:r>
              <a:rPr lang="zh-CN" altLang="en-US" dirty="0">
                <a:latin typeface="Verdana"/>
                <a:cs typeface="Verdana"/>
              </a:rPr>
              <a:t> </a:t>
            </a:r>
            <a:r>
              <a:rPr lang="en-US" altLang="zh-CN" dirty="0">
                <a:latin typeface="Verdana"/>
                <a:cs typeface="Verdana"/>
              </a:rPr>
              <a:t> 0</a:t>
            </a:r>
            <a:r>
              <a:rPr lang="zh-CN" altLang="en-US" dirty="0">
                <a:latin typeface="Verdana"/>
                <a:cs typeface="Verdana"/>
              </a:rPr>
              <a:t>  </a:t>
            </a:r>
            <a:r>
              <a:rPr lang="en-US" altLang="zh-CN" dirty="0">
                <a:latin typeface="Verdana"/>
                <a:cs typeface="Verdana"/>
              </a:rPr>
              <a:t>1  0   1  0  1  0  1  0   1  0</a:t>
            </a:r>
            <a:endParaRPr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0559071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10101110 1100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1010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00001110 00011010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   E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C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A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	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61411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1010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 1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3 </a:t>
            </a:r>
            <a:r>
              <a:rPr lang="en-US" altLang="zh-CN" b="1" dirty="0">
                <a:latin typeface="Courier New" charset="0"/>
                <a:cs typeface="宋体" charset="0"/>
              </a:rPr>
              <a:t>+ 0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2 </a:t>
            </a:r>
            <a:r>
              <a:rPr lang="en-US" altLang="zh-CN" b="1" dirty="0">
                <a:latin typeface="Courier New" charset="0"/>
                <a:cs typeface="宋体" charset="0"/>
              </a:rPr>
              <a:t>+ 1 * 2 + 0 = 10 = A</a:t>
            </a:r>
            <a:r>
              <a:rPr lang="en-US" altLang="zh-CN" b="1" baseline="-25000" dirty="0">
                <a:latin typeface="Courier New" charset="0"/>
                <a:cs typeface="宋体" charset="0"/>
              </a:rPr>
              <a:t>16</a:t>
            </a:r>
            <a:r>
              <a:rPr lang="en-US" altLang="zh-CN" b="1" dirty="0">
                <a:latin typeface="Courier New" charset="0"/>
                <a:cs typeface="宋体" charset="0"/>
              </a:rPr>
              <a:t>  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endParaRPr lang="zh-CN" altLang="en-US" dirty="0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457200" y="1600201"/>
            <a:ext cx="8229600" cy="192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3200" dirty="0">
                <a:latin typeface="Verdana"/>
                <a:cs typeface="Verdana"/>
              </a:rPr>
              <a:t>1 byte = 8 bits = 2 hex digits</a:t>
            </a:r>
          </a:p>
          <a:p>
            <a:pPr marL="457200" lvl="1" indent="0">
              <a:buFont typeface="Arial" pitchFamily="34" charset="0"/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8588397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Verdana"/>
                <a:cs typeface="Verdana"/>
              </a:rPr>
              <a:t>1 byte = 8 </a:t>
            </a:r>
            <a:r>
              <a:rPr kumimoji="1" lang="en-US" altLang="zh-CN" sz="3200" dirty="0">
                <a:latin typeface="Verdana"/>
                <a:cs typeface="Verdana"/>
              </a:rPr>
              <a:t>bits </a:t>
            </a:r>
            <a:r>
              <a:rPr kumimoji="1" lang="en-US" altLang="zh-CN" dirty="0">
                <a:latin typeface="Verdana"/>
                <a:cs typeface="Verdana"/>
              </a:rPr>
              <a:t>= 2 hex digits</a:t>
            </a:r>
          </a:p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10101110 11001010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0000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1110 00011010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   E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C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0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	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60025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0000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 0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3 </a:t>
            </a:r>
            <a:r>
              <a:rPr lang="en-US" altLang="zh-CN" b="1" dirty="0">
                <a:latin typeface="Courier New" charset="0"/>
                <a:cs typeface="宋体" charset="0"/>
              </a:rPr>
              <a:t>+ 0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2 </a:t>
            </a:r>
            <a:r>
              <a:rPr lang="en-US" altLang="zh-CN" b="1" dirty="0">
                <a:latin typeface="Courier New" charset="0"/>
                <a:cs typeface="宋体" charset="0"/>
              </a:rPr>
              <a:t>+ 0 * 2 + 0 = 0 = 0</a:t>
            </a:r>
            <a:r>
              <a:rPr lang="en-US" altLang="zh-CN" b="1" baseline="-25000" dirty="0">
                <a:latin typeface="Courier New" charset="0"/>
                <a:cs typeface="宋体" charset="0"/>
              </a:rPr>
              <a:t>16</a:t>
            </a:r>
            <a:r>
              <a:rPr lang="en-US" altLang="zh-CN" b="1" dirty="0">
                <a:latin typeface="Courier New" charset="0"/>
                <a:cs typeface="宋体" charset="0"/>
              </a:rPr>
              <a:t>  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10484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10101110 11001010 0000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1110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00011010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   E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C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0  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E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	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61411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1110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 1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3 </a:t>
            </a:r>
            <a:r>
              <a:rPr lang="en-US" altLang="zh-CN" b="1" dirty="0">
                <a:latin typeface="Courier New" charset="0"/>
                <a:cs typeface="宋体" charset="0"/>
              </a:rPr>
              <a:t>+ 1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2 </a:t>
            </a:r>
            <a:r>
              <a:rPr lang="en-US" altLang="zh-CN" b="1" dirty="0">
                <a:latin typeface="Courier New" charset="0"/>
                <a:cs typeface="宋体" charset="0"/>
              </a:rPr>
              <a:t>+ 1 * 2 + 0 = 14 = E</a:t>
            </a:r>
            <a:r>
              <a:rPr lang="en-US" altLang="zh-CN" b="1" baseline="-25000" dirty="0">
                <a:latin typeface="Courier New" charset="0"/>
                <a:cs typeface="宋体" charset="0"/>
              </a:rPr>
              <a:t>16</a:t>
            </a:r>
            <a:r>
              <a:rPr lang="en-US" altLang="zh-CN" b="1" dirty="0">
                <a:latin typeface="Courier New" charset="0"/>
                <a:cs typeface="宋体" charset="0"/>
              </a:rPr>
              <a:t>  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457200" y="1600201"/>
            <a:ext cx="8229600" cy="192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3200" dirty="0">
                <a:latin typeface="Verdana"/>
                <a:cs typeface="Verdana"/>
              </a:rPr>
              <a:t>1 byte = 8 bits = 2 hex digits</a:t>
            </a:r>
          </a:p>
          <a:p>
            <a:pPr marL="457200" lvl="1" indent="0">
              <a:buFont typeface="Arial" pitchFamily="34" charset="0"/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633902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Verdana"/>
                <a:cs typeface="Verdana"/>
              </a:rPr>
              <a:t>1 byte = 8 bits = 2 hex digits</a:t>
            </a:r>
          </a:p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10101110 11001010 00001110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0001</a:t>
            </a:r>
            <a:r>
              <a:rPr lang="en-US" altLang="zh-CN" sz="2000" b="1" dirty="0">
                <a:latin typeface="Courier New" charset="0"/>
                <a:cs typeface="宋体" charset="0"/>
              </a:rPr>
              <a:t>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   E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C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0   E   	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1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60025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0001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 0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3 </a:t>
            </a:r>
            <a:r>
              <a:rPr lang="en-US" altLang="zh-CN" b="1" dirty="0">
                <a:latin typeface="Courier New" charset="0"/>
                <a:cs typeface="宋体" charset="0"/>
              </a:rPr>
              <a:t>+ 0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2 </a:t>
            </a:r>
            <a:r>
              <a:rPr lang="en-US" altLang="zh-CN" b="1" dirty="0">
                <a:latin typeface="Courier New" charset="0"/>
                <a:cs typeface="宋体" charset="0"/>
              </a:rPr>
              <a:t>+ 0 * 2 + 1 = 1 = 1</a:t>
            </a:r>
            <a:r>
              <a:rPr lang="en-US" altLang="zh-CN" b="1" baseline="-25000" dirty="0">
                <a:latin typeface="Courier New" charset="0"/>
                <a:cs typeface="宋体" charset="0"/>
              </a:rPr>
              <a:t>16</a:t>
            </a:r>
            <a:r>
              <a:rPr lang="en-US" altLang="zh-CN" b="1" dirty="0">
                <a:latin typeface="Courier New" charset="0"/>
                <a:cs typeface="宋体" charset="0"/>
              </a:rPr>
              <a:t>  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11230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7109864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10101110 11001010 00001110 0001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   E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C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A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0   E   	1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</a:t>
            </a:r>
            <a:r>
              <a:rPr lang="en-US" altLang="zh-CN" sz="2000" b="1" dirty="0">
                <a:solidFill>
                  <a:srgbClr val="FF0000"/>
                </a:solidFill>
                <a:latin typeface="Courier New" charset="0"/>
                <a:cs typeface="宋体" charset="0"/>
              </a:rPr>
              <a:t>A</a:t>
            </a:r>
            <a:r>
              <a:rPr lang="zh-CN" altLang="en-US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	</a:t>
            </a:r>
            <a:endParaRPr lang="en-US" altLang="zh-CN" sz="2000" b="1" dirty="0">
              <a:solidFill>
                <a:srgbClr val="1F497D"/>
              </a:solidFill>
              <a:latin typeface="Courier New" charset="0"/>
              <a:cs typeface="宋体" charset="0"/>
            </a:endParaRP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</a:t>
            </a:r>
            <a:endParaRPr lang="zh-CN" altLang="en-US" sz="2000" b="1" dirty="0"/>
          </a:p>
        </p:txBody>
      </p:sp>
      <p:sp>
        <p:nvSpPr>
          <p:cNvPr id="5" name="矩形 4"/>
          <p:cNvSpPr/>
          <p:nvPr/>
        </p:nvSpPr>
        <p:spPr>
          <a:xfrm>
            <a:off x="768455" y="5756831"/>
            <a:ext cx="6279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Courier New" charset="0"/>
                <a:cs typeface="宋体" charset="0"/>
              </a:rPr>
              <a:t>1010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r>
              <a:rPr lang="en-US" altLang="zh-CN" b="1" dirty="0">
                <a:latin typeface="Courier New" charset="0"/>
                <a:cs typeface="宋体" charset="0"/>
              </a:rPr>
              <a:t>= 1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3 </a:t>
            </a:r>
            <a:r>
              <a:rPr lang="en-US" altLang="zh-CN" b="1" dirty="0">
                <a:latin typeface="Courier New" charset="0"/>
                <a:cs typeface="宋体" charset="0"/>
              </a:rPr>
              <a:t>+ 0 * 2</a:t>
            </a:r>
            <a:r>
              <a:rPr lang="en-US" altLang="zh-CN" b="1" baseline="30000" dirty="0">
                <a:latin typeface="Courier New" charset="0"/>
                <a:cs typeface="宋体" charset="0"/>
              </a:rPr>
              <a:t>2 </a:t>
            </a:r>
            <a:r>
              <a:rPr lang="en-US" altLang="zh-CN" b="1" dirty="0">
                <a:latin typeface="Courier New" charset="0"/>
                <a:cs typeface="宋体" charset="0"/>
              </a:rPr>
              <a:t>+ 1 * 2 + 0 = 10 = A</a:t>
            </a:r>
            <a:r>
              <a:rPr lang="en-US" altLang="zh-CN" b="1" baseline="-25000" dirty="0">
                <a:latin typeface="Courier New" charset="0"/>
                <a:cs typeface="宋体" charset="0"/>
              </a:rPr>
              <a:t>16</a:t>
            </a:r>
            <a:r>
              <a:rPr lang="en-US" altLang="zh-CN" b="1" dirty="0">
                <a:latin typeface="Courier New" charset="0"/>
                <a:cs typeface="宋体" charset="0"/>
              </a:rPr>
              <a:t>  </a:t>
            </a:r>
            <a:r>
              <a:rPr lang="zh-CN" altLang="en-US" b="1" dirty="0">
                <a:latin typeface="Courier New" charset="0"/>
                <a:cs typeface="宋体" charset="0"/>
              </a:rPr>
              <a:t> </a:t>
            </a:r>
            <a:endParaRPr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457200" y="1600201"/>
            <a:ext cx="8229600" cy="192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3200" dirty="0">
                <a:latin typeface="Verdana"/>
                <a:cs typeface="Verdana"/>
              </a:rPr>
              <a:t>1 byte = 8 bits = 2 hex digits</a:t>
            </a:r>
          </a:p>
          <a:p>
            <a:pPr marL="457200" lvl="1" indent="0">
              <a:buFont typeface="Arial" pitchFamily="34" charset="0"/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9920542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Hexadecimal Notation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pPr lvl="1"/>
            <a:endParaRPr kumimoji="1" lang="en-US" altLang="zh-CN" dirty="0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68455" y="4133755"/>
            <a:ext cx="6956852" cy="1323439"/>
          </a:xfrm>
          <a:prstGeom prst="rect">
            <a:avLst/>
          </a:prstGeom>
          <a:ln w="3175" cmpd="sng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Courier New" charset="0"/>
                <a:cs typeface="宋体" charset="0"/>
              </a:rPr>
              <a:t>Bits     1010</a:t>
            </a:r>
            <a:r>
              <a:rPr lang="en-US" altLang="zh-CN" sz="2000" b="1" dirty="0">
                <a:solidFill>
                  <a:schemeClr val="tx2"/>
                </a:solidFill>
                <a:latin typeface="Courier New" charset="0"/>
                <a:cs typeface="宋体" charset="0"/>
              </a:rPr>
              <a:t>1110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1100</a:t>
            </a:r>
            <a:r>
              <a:rPr lang="en-US" altLang="zh-CN" sz="2000" b="1" dirty="0">
                <a:solidFill>
                  <a:srgbClr val="1F497D"/>
                </a:solidFill>
                <a:latin typeface="Courier New" charset="0"/>
                <a:cs typeface="宋体" charset="0"/>
              </a:rPr>
              <a:t>1010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0000</a:t>
            </a:r>
            <a:r>
              <a:rPr lang="en-US" altLang="zh-CN" sz="2000" b="1" dirty="0">
                <a:solidFill>
                  <a:srgbClr val="1F497D"/>
                </a:solidFill>
                <a:latin typeface="Courier New" charset="0"/>
                <a:cs typeface="宋体" charset="0"/>
              </a:rPr>
              <a:t>1110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0001</a:t>
            </a:r>
            <a:r>
              <a:rPr lang="en-US" altLang="zh-CN" sz="2000" b="1" dirty="0">
                <a:solidFill>
                  <a:srgbClr val="1F497D"/>
                </a:solidFill>
                <a:latin typeface="Courier New" charset="0"/>
                <a:cs typeface="宋体" charset="0"/>
              </a:rPr>
              <a:t>1010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Decimal  </a:t>
            </a:r>
            <a:r>
              <a:rPr lang="ru-RU" altLang="zh-CN" sz="2000" b="1" dirty="0">
                <a:latin typeface="Courier New" charset="0"/>
                <a:cs typeface="宋体" charset="0"/>
              </a:rPr>
              <a:t>174</a:t>
            </a:r>
            <a:r>
              <a:rPr lang="en-US" altLang="zh-CN" sz="2000" b="1" dirty="0">
                <a:latin typeface="Courier New" charset="0"/>
                <a:cs typeface="宋体" charset="0"/>
              </a:rPr>
              <a:t>      202      014      026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Hex	   A   </a:t>
            </a:r>
            <a:r>
              <a:rPr lang="en-US" altLang="zh-CN" sz="2000" b="1" dirty="0">
                <a:solidFill>
                  <a:srgbClr val="1F497D"/>
                </a:solidFill>
                <a:latin typeface="Courier New" charset="0"/>
                <a:cs typeface="宋体" charset="0"/>
              </a:rPr>
              <a:t>E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C   </a:t>
            </a:r>
            <a:r>
              <a:rPr lang="en-US" altLang="zh-CN" sz="2000" b="1" dirty="0">
                <a:solidFill>
                  <a:srgbClr val="1F497D"/>
                </a:solidFill>
                <a:latin typeface="Courier New" charset="0"/>
                <a:cs typeface="宋体" charset="0"/>
              </a:rPr>
              <a:t>A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0   </a:t>
            </a:r>
            <a:r>
              <a:rPr lang="en-US" altLang="zh-CN" sz="2000" b="1" dirty="0">
                <a:solidFill>
                  <a:srgbClr val="1F497D"/>
                </a:solidFill>
                <a:latin typeface="Courier New" charset="0"/>
                <a:cs typeface="宋体" charset="0"/>
              </a:rPr>
              <a:t>E</a:t>
            </a:r>
            <a:r>
              <a:rPr lang="en-US" altLang="zh-CN" sz="2000" b="1" dirty="0">
                <a:solidFill>
                  <a:srgbClr val="000000"/>
                </a:solidFill>
                <a:latin typeface="Courier New" charset="0"/>
                <a:cs typeface="宋体" charset="0"/>
              </a:rPr>
              <a:t>    1   </a:t>
            </a:r>
            <a:r>
              <a:rPr lang="en-US" altLang="zh-CN" sz="2000" b="1" dirty="0">
                <a:solidFill>
                  <a:srgbClr val="1F497D"/>
                </a:solidFill>
                <a:latin typeface="Courier New" charset="0"/>
                <a:cs typeface="宋体" charset="0"/>
              </a:rPr>
              <a:t>A</a:t>
            </a:r>
          </a:p>
          <a:p>
            <a:r>
              <a:rPr lang="en-US" altLang="zh-CN" sz="2000" b="1" dirty="0">
                <a:latin typeface="Courier New" charset="0"/>
                <a:cs typeface="宋体" charset="0"/>
              </a:rPr>
              <a:t>Hex(C)   </a:t>
            </a:r>
            <a:r>
              <a:rPr lang="en-US" altLang="zh-CN" sz="2000" b="1" dirty="0">
                <a:solidFill>
                  <a:srgbClr val="FF0066"/>
                </a:solidFill>
                <a:latin typeface="Courier New" charset="0"/>
                <a:cs typeface="宋体" charset="0"/>
              </a:rPr>
              <a:t>0x</a:t>
            </a:r>
            <a:r>
              <a:rPr lang="en-US" altLang="zh-CN" sz="2000" b="1" dirty="0">
                <a:latin typeface="Courier New" charset="0"/>
                <a:cs typeface="宋体" charset="0"/>
              </a:rPr>
              <a:t>AECA0E1A</a:t>
            </a:r>
            <a:endParaRPr lang="zh-CN" altLang="en-US" sz="2000" b="1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457200" y="1600201"/>
            <a:ext cx="8229600" cy="192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3200">
                <a:latin typeface="Verdana"/>
                <a:cs typeface="Verdana"/>
              </a:rPr>
              <a:t>Each byte is represented with 2 hex numbers  (00</a:t>
            </a:r>
            <a:r>
              <a:rPr kumimoji="1" lang="en-US" altLang="zh-CN" sz="3200" baseline="-25000">
                <a:latin typeface="Verdana"/>
                <a:cs typeface="Verdana"/>
              </a:rPr>
              <a:t>16</a:t>
            </a:r>
            <a:r>
              <a:rPr kumimoji="1" lang="en-US" altLang="zh-CN" sz="3200">
                <a:latin typeface="Verdana"/>
                <a:cs typeface="Verdana"/>
              </a:rPr>
              <a:t> -- FF</a:t>
            </a:r>
            <a:r>
              <a:rPr kumimoji="1" lang="en-US" altLang="zh-CN" sz="3200" baseline="-25000">
                <a:latin typeface="Verdana"/>
                <a:cs typeface="Verdana"/>
              </a:rPr>
              <a:t>16</a:t>
            </a:r>
            <a:r>
              <a:rPr kumimoji="1" lang="en-US" altLang="zh-CN" sz="3200">
                <a:latin typeface="Verdana"/>
                <a:cs typeface="Verdana"/>
              </a:rPr>
              <a:t>)</a:t>
            </a:r>
          </a:p>
          <a:p>
            <a:pPr marL="457200" lvl="1" indent="0">
              <a:buFont typeface="Arial" pitchFamily="34" charset="0"/>
              <a:buNone/>
            </a:pPr>
            <a:endParaRPr kumimoji="1" lang="en-US" altLang="zh-CN">
              <a:latin typeface="Verdana"/>
              <a:cs typeface="Verdana"/>
            </a:endParaRPr>
          </a:p>
          <a:p>
            <a:pPr lvl="1"/>
            <a:endParaRPr kumimoji="1" lang="en-US" altLang="zh-CN">
              <a:latin typeface="Verdana"/>
              <a:cs typeface="Verdana"/>
            </a:endParaRPr>
          </a:p>
          <a:p>
            <a:pPr lvl="1"/>
            <a:endParaRPr kumimoji="1" lang="en-US" altLang="zh-CN">
              <a:latin typeface="Verdana"/>
              <a:cs typeface="Verdana"/>
            </a:endParaRPr>
          </a:p>
          <a:p>
            <a:pPr lvl="1"/>
            <a:endParaRPr kumimoji="1" lang="en-US" altLang="zh-CN">
              <a:latin typeface="Verdana"/>
              <a:cs typeface="Verdana"/>
            </a:endParaRPr>
          </a:p>
          <a:p>
            <a:pPr lvl="1"/>
            <a:endParaRPr kumimoji="1" lang="en-US" altLang="zh-CN">
              <a:latin typeface="Verdana"/>
              <a:cs typeface="Verdana"/>
            </a:endParaRPr>
          </a:p>
          <a:p>
            <a:pPr lvl="1"/>
            <a:endParaRPr kumimoji="1" lang="en-US" altLang="zh-CN">
              <a:latin typeface="Verdana"/>
              <a:cs typeface="Verdana"/>
            </a:endParaRPr>
          </a:p>
          <a:p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3504002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Exercises Time</a:t>
            </a:r>
            <a:endParaRPr kumimoji="1"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8871686"/>
              </p:ext>
            </p:extLst>
          </p:nvPr>
        </p:nvGraphicFramePr>
        <p:xfrm>
          <a:off x="1256616" y="1659845"/>
          <a:ext cx="7288554" cy="23338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295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95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5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Hexadecimal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Decimal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Binary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baseline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1010 0111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0011 1110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476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0xBC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6041"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55</a:t>
                      </a:r>
                      <a:endParaRPr lang="zh-CN" altLang="en-US" sz="18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6041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0xF3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52551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Answers</a:t>
            </a:r>
            <a:endParaRPr kumimoji="1"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23656"/>
              </p:ext>
            </p:extLst>
          </p:nvPr>
        </p:nvGraphicFramePr>
        <p:xfrm>
          <a:off x="1256616" y="1659845"/>
          <a:ext cx="7288554" cy="23338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295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95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5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Hexadecimal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Decimal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Binary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0xA7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Verdana"/>
                          <a:cs typeface="Verdana"/>
                        </a:rPr>
                        <a:t>10*16</a:t>
                      </a:r>
                      <a:r>
                        <a:rPr lang="en-US" altLang="zh-CN" baseline="0" dirty="0">
                          <a:latin typeface="Verdana"/>
                          <a:cs typeface="Verdana"/>
                        </a:rPr>
                        <a:t> + 7 = 167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1010 0111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0x3E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Verdana"/>
                          <a:cs typeface="Verdana"/>
                        </a:rPr>
                        <a:t>3*16 + 14 = </a:t>
                      </a:r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62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0011 1110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476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0xBC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Verdana"/>
                          <a:cs typeface="Verdana"/>
                        </a:rPr>
                        <a:t>11*16</a:t>
                      </a:r>
                      <a:r>
                        <a:rPr lang="en-US" altLang="zh-CN" baseline="0" dirty="0">
                          <a:latin typeface="Verdana"/>
                          <a:cs typeface="Verdana"/>
                        </a:rPr>
                        <a:t> + 12 = 188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1011 1100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6041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0x37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3*16+7=55</a:t>
                      </a:r>
                      <a:endParaRPr lang="zh-CN" altLang="en-US" sz="18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0011 0111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6041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0xF3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15*16+3=243</a:t>
                      </a:r>
                      <a:endParaRPr lang="zh-CN" altLang="en-US" sz="18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1111 0011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74696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Unsigned addition</a:t>
            </a:r>
            <a:endParaRPr kumimoji="1" lang="zh-CN" alt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214447" y="1601786"/>
            <a:ext cx="6153507" cy="1831018"/>
            <a:chOff x="2214447" y="1601786"/>
            <a:chExt cx="6153507" cy="1831018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5830" y="1679766"/>
              <a:ext cx="609454" cy="1127489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2214447" y="3063472"/>
              <a:ext cx="1122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Verdana"/>
                  <a:cs typeface="Verdana"/>
                </a:rPr>
                <a:t>11 + 10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5431" y="1943492"/>
              <a:ext cx="645266" cy="790270"/>
            </a:xfrm>
            <a:prstGeom prst="rect">
              <a:avLst/>
            </a:prstGeom>
          </p:spPr>
        </p:pic>
        <p:sp>
          <p:nvSpPr>
            <p:cNvPr id="10" name="右箭头 9"/>
            <p:cNvSpPr/>
            <p:nvPr/>
          </p:nvSpPr>
          <p:spPr>
            <a:xfrm>
              <a:off x="4527680" y="2083161"/>
              <a:ext cx="534769" cy="345337"/>
            </a:xfrm>
            <a:prstGeom prst="rightArrow">
              <a:avLst/>
            </a:prstGeom>
            <a:solidFill>
              <a:srgbClr val="00B0F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1122" y="1601786"/>
              <a:ext cx="1235322" cy="1272308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5288415" y="3063472"/>
              <a:ext cx="30795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fi-FI" altLang="zh-CN" dirty="0">
                  <a:latin typeface="Verdana"/>
                  <a:cs typeface="Verdana"/>
                </a:rPr>
                <a:t>00</a:t>
              </a:r>
              <a:r>
                <a:rPr kumimoji="1" lang="en-US" altLang="zh-CN" dirty="0">
                  <a:latin typeface="Verdana"/>
                  <a:cs typeface="Verdana"/>
                </a:rPr>
                <a:t>00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dirty="0">
                  <a:latin typeface="Verdana"/>
                  <a:cs typeface="Verdana"/>
                </a:rPr>
                <a:t>01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r>
                <a:rPr kumimoji="1" lang="en-US" altLang="zh-CN" dirty="0">
                  <a:latin typeface="Verdana"/>
                  <a:cs typeface="Verdana"/>
                </a:rPr>
                <a:t> + 00</a:t>
              </a:r>
              <a:r>
                <a:rPr kumimoji="1" lang="cs-CZ" altLang="zh-CN" dirty="0">
                  <a:latin typeface="Verdana"/>
                  <a:cs typeface="Verdana"/>
                </a:rPr>
                <a:t>0</a:t>
              </a:r>
              <a:r>
                <a:rPr kumimoji="1" lang="en-US" altLang="zh-CN" dirty="0">
                  <a:latin typeface="Verdana"/>
                  <a:cs typeface="Verdana"/>
                </a:rPr>
                <a:t>01010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endParaRPr kumimoji="1" lang="zh-CN" altLang="en-US" baseline="-25000" dirty="0">
                <a:latin typeface="Verdana"/>
                <a:cs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45805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Unsigned addition</a:t>
            </a:r>
            <a:endParaRPr kumimoji="1" lang="zh-CN" altLang="en-US" dirty="0"/>
          </a:p>
        </p:txBody>
      </p:sp>
      <p:sp>
        <p:nvSpPr>
          <p:cNvPr id="13" name="Rectangle 4"/>
          <p:cNvSpPr/>
          <p:nvPr/>
        </p:nvSpPr>
        <p:spPr>
          <a:xfrm>
            <a:off x="3024531" y="4073275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0 0 0 0 1 0 1 1</a:t>
            </a:r>
          </a:p>
        </p:txBody>
      </p:sp>
      <p:sp>
        <p:nvSpPr>
          <p:cNvPr id="14" name="Rectangle 5"/>
          <p:cNvSpPr/>
          <p:nvPr/>
        </p:nvSpPr>
        <p:spPr>
          <a:xfrm>
            <a:off x="2907312" y="4680507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0 0 0 0 1 0 1 0 </a:t>
            </a:r>
          </a:p>
        </p:txBody>
      </p:sp>
      <p:sp>
        <p:nvSpPr>
          <p:cNvPr id="15" name="TextBox 6"/>
          <p:cNvSpPr txBox="1"/>
          <p:nvPr/>
        </p:nvSpPr>
        <p:spPr>
          <a:xfrm>
            <a:off x="2409467" y="4672783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16" name="Straight Connector 8"/>
          <p:cNvCxnSpPr/>
          <p:nvPr/>
        </p:nvCxnSpPr>
        <p:spPr>
          <a:xfrm>
            <a:off x="2221311" y="5351138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2214447" y="1601786"/>
            <a:ext cx="6153507" cy="1831018"/>
            <a:chOff x="2214447" y="1601786"/>
            <a:chExt cx="6153507" cy="1831018"/>
          </a:xfrm>
        </p:grpSpPr>
        <p:pic>
          <p:nvPicPr>
            <p:cNvPr id="18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5830" y="1679766"/>
              <a:ext cx="609454" cy="1127489"/>
            </a:xfrm>
            <a:prstGeom prst="rect">
              <a:avLst/>
            </a:prstGeom>
          </p:spPr>
        </p:pic>
        <p:sp>
          <p:nvSpPr>
            <p:cNvPr id="19" name="文本框 5"/>
            <p:cNvSpPr txBox="1"/>
            <p:nvPr/>
          </p:nvSpPr>
          <p:spPr>
            <a:xfrm>
              <a:off x="2214447" y="3063472"/>
              <a:ext cx="1122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Verdana"/>
                  <a:cs typeface="Verdana"/>
                </a:rPr>
                <a:t>11 + 10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pic>
          <p:nvPicPr>
            <p:cNvPr id="20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5431" y="1943492"/>
              <a:ext cx="645266" cy="790270"/>
            </a:xfrm>
            <a:prstGeom prst="rect">
              <a:avLst/>
            </a:prstGeom>
          </p:spPr>
        </p:pic>
        <p:sp>
          <p:nvSpPr>
            <p:cNvPr id="21" name="右箭头 9"/>
            <p:cNvSpPr/>
            <p:nvPr/>
          </p:nvSpPr>
          <p:spPr>
            <a:xfrm>
              <a:off x="4527680" y="2083161"/>
              <a:ext cx="534769" cy="345337"/>
            </a:xfrm>
            <a:prstGeom prst="rightArrow">
              <a:avLst/>
            </a:prstGeom>
            <a:solidFill>
              <a:srgbClr val="00B0F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22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1122" y="1601786"/>
              <a:ext cx="1235322" cy="1272308"/>
            </a:xfrm>
            <a:prstGeom prst="rect">
              <a:avLst/>
            </a:prstGeom>
          </p:spPr>
        </p:pic>
        <p:sp>
          <p:nvSpPr>
            <p:cNvPr id="23" name="文本框 11"/>
            <p:cNvSpPr txBox="1"/>
            <p:nvPr/>
          </p:nvSpPr>
          <p:spPr>
            <a:xfrm>
              <a:off x="5288415" y="3063472"/>
              <a:ext cx="30795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fi-FI" altLang="zh-CN" dirty="0">
                  <a:latin typeface="Verdana"/>
                  <a:cs typeface="Verdana"/>
                </a:rPr>
                <a:t>00</a:t>
              </a:r>
              <a:r>
                <a:rPr kumimoji="1" lang="en-US" altLang="zh-CN" dirty="0">
                  <a:latin typeface="Verdana"/>
                  <a:cs typeface="Verdana"/>
                </a:rPr>
                <a:t>00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dirty="0">
                  <a:latin typeface="Verdana"/>
                  <a:cs typeface="Verdana"/>
                </a:rPr>
                <a:t>01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r>
                <a:rPr kumimoji="1" lang="en-US" altLang="zh-CN" dirty="0">
                  <a:latin typeface="Verdana"/>
                  <a:cs typeface="Verdana"/>
                </a:rPr>
                <a:t> + 00</a:t>
              </a:r>
              <a:r>
                <a:rPr kumimoji="1" lang="cs-CZ" altLang="zh-CN" dirty="0">
                  <a:latin typeface="Verdana"/>
                  <a:cs typeface="Verdana"/>
                </a:rPr>
                <a:t>0</a:t>
              </a:r>
              <a:r>
                <a:rPr kumimoji="1" lang="en-US" altLang="zh-CN" dirty="0">
                  <a:latin typeface="Verdana"/>
                  <a:cs typeface="Verdana"/>
                </a:rPr>
                <a:t>01010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endParaRPr kumimoji="1" lang="zh-CN" altLang="en-US" baseline="-25000" dirty="0">
                <a:latin typeface="Verdana"/>
                <a:cs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3584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3600" dirty="0">
                <a:latin typeface="Arial"/>
                <a:cs typeface="Arial"/>
              </a:rPr>
              <a:t>Using bits to represent everything</a:t>
            </a:r>
            <a:endParaRPr kumimoji="1" lang="zh-CN" altLang="en-US" sz="3600" dirty="0">
              <a:latin typeface="Arial"/>
              <a:cs typeface="Arial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199" y="1600200"/>
            <a:ext cx="8535343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latin typeface="Verdana"/>
                <a:cs typeface="Verdana"/>
              </a:rPr>
              <a:t>Bit = Binary digit,  0 or 1</a:t>
            </a: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r>
              <a:rPr kumimoji="1" lang="en-US" altLang="zh-CN" dirty="0">
                <a:latin typeface="Verdana"/>
                <a:cs typeface="Verdana"/>
              </a:rPr>
              <a:t>A bit is too small to be useful</a:t>
            </a:r>
          </a:p>
          <a:p>
            <a:pPr lvl="1"/>
            <a:r>
              <a:rPr kumimoji="1" lang="en-US" altLang="zh-CN" dirty="0">
                <a:solidFill>
                  <a:prstClr val="black"/>
                </a:solidFill>
                <a:latin typeface="Verdana"/>
                <a:cs typeface="Verdana"/>
              </a:rPr>
              <a:t>A bit has 2 values; the English alphabet has 26 values (characters)</a:t>
            </a: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r>
              <a:rPr kumimoji="1" lang="en-US" altLang="zh-CN" dirty="0">
                <a:latin typeface="Verdana"/>
                <a:cs typeface="Verdana"/>
              </a:rPr>
              <a:t>Use a group of bits instead of bit</a:t>
            </a:r>
          </a:p>
          <a:p>
            <a:pPr lvl="1"/>
            <a:r>
              <a:rPr lang="en-US" altLang="zh-CN" dirty="0">
                <a:latin typeface="Verdana"/>
                <a:cs typeface="Verdana"/>
              </a:rPr>
              <a:t>different bit patterns represent different “values”</a:t>
            </a:r>
          </a:p>
        </p:txBody>
      </p:sp>
    </p:spTree>
    <p:extLst>
      <p:ext uri="{BB962C8B-B14F-4D97-AF65-F5344CB8AC3E}">
        <p14:creationId xmlns:p14="http://schemas.microsoft.com/office/powerpoint/2010/main" val="31916598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Unsigned addition</a:t>
            </a:r>
            <a:endParaRPr kumimoji="1" lang="zh-CN" altLang="en-US" dirty="0"/>
          </a:p>
        </p:txBody>
      </p:sp>
      <p:sp>
        <p:nvSpPr>
          <p:cNvPr id="13" name="Rectangle 4"/>
          <p:cNvSpPr/>
          <p:nvPr/>
        </p:nvSpPr>
        <p:spPr>
          <a:xfrm>
            <a:off x="3024531" y="4073275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0 0 0 0 1 0 1 </a:t>
            </a:r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1</a:t>
            </a:r>
          </a:p>
        </p:txBody>
      </p:sp>
      <p:sp>
        <p:nvSpPr>
          <p:cNvPr id="14" name="Rectangle 5"/>
          <p:cNvSpPr/>
          <p:nvPr/>
        </p:nvSpPr>
        <p:spPr>
          <a:xfrm>
            <a:off x="2907312" y="4680507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0 0 0 0 1 0 1 </a:t>
            </a:r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</a:t>
            </a:r>
          </a:p>
        </p:txBody>
      </p:sp>
      <p:sp>
        <p:nvSpPr>
          <p:cNvPr id="15" name="TextBox 6"/>
          <p:cNvSpPr txBox="1"/>
          <p:nvPr/>
        </p:nvSpPr>
        <p:spPr>
          <a:xfrm>
            <a:off x="2409467" y="4672783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16" name="Straight Connector 8"/>
          <p:cNvCxnSpPr/>
          <p:nvPr/>
        </p:nvCxnSpPr>
        <p:spPr>
          <a:xfrm>
            <a:off x="2221311" y="5351138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5"/>
          <p:cNvSpPr/>
          <p:nvPr/>
        </p:nvSpPr>
        <p:spPr>
          <a:xfrm>
            <a:off x="5320241" y="5496538"/>
            <a:ext cx="39663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2214447" y="1601786"/>
            <a:ext cx="6153507" cy="1831018"/>
            <a:chOff x="2214447" y="1601786"/>
            <a:chExt cx="6153507" cy="1831018"/>
          </a:xfrm>
        </p:grpSpPr>
        <p:pic>
          <p:nvPicPr>
            <p:cNvPr id="19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5830" y="1679766"/>
              <a:ext cx="609454" cy="1127489"/>
            </a:xfrm>
            <a:prstGeom prst="rect">
              <a:avLst/>
            </a:prstGeom>
          </p:spPr>
        </p:pic>
        <p:sp>
          <p:nvSpPr>
            <p:cNvPr id="20" name="文本框 5"/>
            <p:cNvSpPr txBox="1"/>
            <p:nvPr/>
          </p:nvSpPr>
          <p:spPr>
            <a:xfrm>
              <a:off x="2214447" y="3063472"/>
              <a:ext cx="1122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Verdana"/>
                  <a:cs typeface="Verdana"/>
                </a:rPr>
                <a:t>11 + 10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pic>
          <p:nvPicPr>
            <p:cNvPr id="21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5431" y="1943492"/>
              <a:ext cx="645266" cy="790270"/>
            </a:xfrm>
            <a:prstGeom prst="rect">
              <a:avLst/>
            </a:prstGeom>
          </p:spPr>
        </p:pic>
        <p:sp>
          <p:nvSpPr>
            <p:cNvPr id="22" name="右箭头 9"/>
            <p:cNvSpPr/>
            <p:nvPr/>
          </p:nvSpPr>
          <p:spPr>
            <a:xfrm>
              <a:off x="4527680" y="2083161"/>
              <a:ext cx="534769" cy="345337"/>
            </a:xfrm>
            <a:prstGeom prst="rightArrow">
              <a:avLst/>
            </a:prstGeom>
            <a:solidFill>
              <a:srgbClr val="00B0F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23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1122" y="1601786"/>
              <a:ext cx="1235322" cy="1272308"/>
            </a:xfrm>
            <a:prstGeom prst="rect">
              <a:avLst/>
            </a:prstGeom>
          </p:spPr>
        </p:pic>
        <p:sp>
          <p:nvSpPr>
            <p:cNvPr id="24" name="文本框 11"/>
            <p:cNvSpPr txBox="1"/>
            <p:nvPr/>
          </p:nvSpPr>
          <p:spPr>
            <a:xfrm>
              <a:off x="5288415" y="3063472"/>
              <a:ext cx="30795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fi-FI" altLang="zh-CN" dirty="0">
                  <a:latin typeface="Verdana"/>
                  <a:cs typeface="Verdana"/>
                </a:rPr>
                <a:t>00</a:t>
              </a:r>
              <a:r>
                <a:rPr kumimoji="1" lang="en-US" altLang="zh-CN" dirty="0">
                  <a:latin typeface="Verdana"/>
                  <a:cs typeface="Verdana"/>
                </a:rPr>
                <a:t>00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dirty="0">
                  <a:latin typeface="Verdana"/>
                  <a:cs typeface="Verdana"/>
                </a:rPr>
                <a:t>01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r>
                <a:rPr kumimoji="1" lang="en-US" altLang="zh-CN" dirty="0">
                  <a:latin typeface="Verdana"/>
                  <a:cs typeface="Verdana"/>
                </a:rPr>
                <a:t> + 00</a:t>
              </a:r>
              <a:r>
                <a:rPr kumimoji="1" lang="cs-CZ" altLang="zh-CN" dirty="0">
                  <a:latin typeface="Verdana"/>
                  <a:cs typeface="Verdana"/>
                </a:rPr>
                <a:t>0</a:t>
              </a:r>
              <a:r>
                <a:rPr kumimoji="1" lang="en-US" altLang="zh-CN" dirty="0">
                  <a:latin typeface="Verdana"/>
                  <a:cs typeface="Verdana"/>
                </a:rPr>
                <a:t>01010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endParaRPr kumimoji="1" lang="zh-CN" altLang="en-US" baseline="-25000" dirty="0">
                <a:latin typeface="Verdana"/>
                <a:cs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04248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Unsigned addition</a:t>
            </a:r>
            <a:endParaRPr kumimoji="1" lang="zh-CN" altLang="en-US" dirty="0"/>
          </a:p>
        </p:txBody>
      </p:sp>
      <p:sp>
        <p:nvSpPr>
          <p:cNvPr id="13" name="Rectangle 4"/>
          <p:cNvSpPr/>
          <p:nvPr/>
        </p:nvSpPr>
        <p:spPr>
          <a:xfrm>
            <a:off x="3024531" y="4073275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0 0 0 0 1 0 </a:t>
            </a:r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1</a:t>
            </a:r>
          </a:p>
        </p:txBody>
      </p:sp>
      <p:sp>
        <p:nvSpPr>
          <p:cNvPr id="14" name="Rectangle 5"/>
          <p:cNvSpPr/>
          <p:nvPr/>
        </p:nvSpPr>
        <p:spPr>
          <a:xfrm>
            <a:off x="2907312" y="4680507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0 0 0 0 1 0 </a:t>
            </a:r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</a:t>
            </a:r>
          </a:p>
        </p:txBody>
      </p:sp>
      <p:sp>
        <p:nvSpPr>
          <p:cNvPr id="15" name="TextBox 6"/>
          <p:cNvSpPr txBox="1"/>
          <p:nvPr/>
        </p:nvSpPr>
        <p:spPr>
          <a:xfrm>
            <a:off x="2409467" y="4672783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16" name="Straight Connector 8"/>
          <p:cNvCxnSpPr/>
          <p:nvPr/>
        </p:nvCxnSpPr>
        <p:spPr>
          <a:xfrm>
            <a:off x="2221311" y="5351138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5"/>
          <p:cNvSpPr/>
          <p:nvPr/>
        </p:nvSpPr>
        <p:spPr>
          <a:xfrm>
            <a:off x="4873830" y="5496538"/>
            <a:ext cx="84304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 2 </a:t>
            </a:r>
            <a:r>
              <a:rPr lang="en-US" sz="2600" dirty="0">
                <a:latin typeface="Verdana"/>
                <a:cs typeface="Verdana"/>
              </a:rPr>
              <a:t>1 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2214447" y="1601786"/>
            <a:ext cx="6153507" cy="1831018"/>
            <a:chOff x="2214447" y="1601786"/>
            <a:chExt cx="6153507" cy="1831018"/>
          </a:xfrm>
        </p:grpSpPr>
        <p:pic>
          <p:nvPicPr>
            <p:cNvPr id="19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5830" y="1679766"/>
              <a:ext cx="609454" cy="1127489"/>
            </a:xfrm>
            <a:prstGeom prst="rect">
              <a:avLst/>
            </a:prstGeom>
          </p:spPr>
        </p:pic>
        <p:sp>
          <p:nvSpPr>
            <p:cNvPr id="20" name="文本框 5"/>
            <p:cNvSpPr txBox="1"/>
            <p:nvPr/>
          </p:nvSpPr>
          <p:spPr>
            <a:xfrm>
              <a:off x="2214447" y="3063472"/>
              <a:ext cx="1122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Verdana"/>
                  <a:cs typeface="Verdana"/>
                </a:rPr>
                <a:t>11 + 10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pic>
          <p:nvPicPr>
            <p:cNvPr id="21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5431" y="1943492"/>
              <a:ext cx="645266" cy="790270"/>
            </a:xfrm>
            <a:prstGeom prst="rect">
              <a:avLst/>
            </a:prstGeom>
          </p:spPr>
        </p:pic>
        <p:sp>
          <p:nvSpPr>
            <p:cNvPr id="22" name="右箭头 9"/>
            <p:cNvSpPr/>
            <p:nvPr/>
          </p:nvSpPr>
          <p:spPr>
            <a:xfrm>
              <a:off x="4527680" y="2083161"/>
              <a:ext cx="534769" cy="345337"/>
            </a:xfrm>
            <a:prstGeom prst="rightArrow">
              <a:avLst/>
            </a:prstGeom>
            <a:solidFill>
              <a:srgbClr val="00B0F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23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1122" y="1601786"/>
              <a:ext cx="1235322" cy="1272308"/>
            </a:xfrm>
            <a:prstGeom prst="rect">
              <a:avLst/>
            </a:prstGeom>
          </p:spPr>
        </p:pic>
        <p:sp>
          <p:nvSpPr>
            <p:cNvPr id="24" name="文本框 11"/>
            <p:cNvSpPr txBox="1"/>
            <p:nvPr/>
          </p:nvSpPr>
          <p:spPr>
            <a:xfrm>
              <a:off x="5288415" y="3063472"/>
              <a:ext cx="30795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fi-FI" altLang="zh-CN" dirty="0">
                  <a:latin typeface="Verdana"/>
                  <a:cs typeface="Verdana"/>
                </a:rPr>
                <a:t>00</a:t>
              </a:r>
              <a:r>
                <a:rPr kumimoji="1" lang="en-US" altLang="zh-CN" dirty="0">
                  <a:latin typeface="Verdana"/>
                  <a:cs typeface="Verdana"/>
                </a:rPr>
                <a:t>00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dirty="0">
                  <a:latin typeface="Verdana"/>
                  <a:cs typeface="Verdana"/>
                </a:rPr>
                <a:t>01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r>
                <a:rPr kumimoji="1" lang="en-US" altLang="zh-CN" dirty="0">
                  <a:latin typeface="Verdana"/>
                  <a:cs typeface="Verdana"/>
                </a:rPr>
                <a:t> + 00</a:t>
              </a:r>
              <a:r>
                <a:rPr kumimoji="1" lang="cs-CZ" altLang="zh-CN" dirty="0">
                  <a:latin typeface="Verdana"/>
                  <a:cs typeface="Verdana"/>
                </a:rPr>
                <a:t>0</a:t>
              </a:r>
              <a:r>
                <a:rPr kumimoji="1" lang="en-US" altLang="zh-CN" dirty="0">
                  <a:latin typeface="Verdana"/>
                  <a:cs typeface="Verdana"/>
                </a:rPr>
                <a:t>01010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endParaRPr kumimoji="1" lang="zh-CN" altLang="en-US" baseline="-25000" dirty="0">
                <a:latin typeface="Verdana"/>
                <a:cs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54453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Unsigned addition</a:t>
            </a:r>
            <a:endParaRPr kumimoji="1" lang="zh-CN" altLang="en-US" dirty="0"/>
          </a:p>
        </p:txBody>
      </p:sp>
      <p:sp>
        <p:nvSpPr>
          <p:cNvPr id="13" name="Rectangle 4"/>
          <p:cNvSpPr/>
          <p:nvPr/>
        </p:nvSpPr>
        <p:spPr>
          <a:xfrm>
            <a:off x="3024531" y="4073275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0 0 0 0 1 0 </a:t>
            </a:r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1</a:t>
            </a:r>
          </a:p>
        </p:txBody>
      </p:sp>
      <p:sp>
        <p:nvSpPr>
          <p:cNvPr id="14" name="Rectangle 5"/>
          <p:cNvSpPr/>
          <p:nvPr/>
        </p:nvSpPr>
        <p:spPr>
          <a:xfrm>
            <a:off x="2907312" y="4680507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0 0 0 0 1 0 </a:t>
            </a:r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</a:t>
            </a:r>
          </a:p>
        </p:txBody>
      </p:sp>
      <p:sp>
        <p:nvSpPr>
          <p:cNvPr id="15" name="TextBox 6"/>
          <p:cNvSpPr txBox="1"/>
          <p:nvPr/>
        </p:nvSpPr>
        <p:spPr>
          <a:xfrm>
            <a:off x="2409467" y="4672783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16" name="Straight Connector 8"/>
          <p:cNvCxnSpPr/>
          <p:nvPr/>
        </p:nvCxnSpPr>
        <p:spPr>
          <a:xfrm>
            <a:off x="2221311" y="5351138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5"/>
          <p:cNvSpPr/>
          <p:nvPr/>
        </p:nvSpPr>
        <p:spPr>
          <a:xfrm>
            <a:off x="4873830" y="5496538"/>
            <a:ext cx="84304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 0 </a:t>
            </a:r>
            <a:r>
              <a:rPr lang="en-US" sz="2600" dirty="0">
                <a:latin typeface="Verdana"/>
                <a:cs typeface="Verdana"/>
              </a:rPr>
              <a:t>1 </a:t>
            </a:r>
          </a:p>
        </p:txBody>
      </p:sp>
      <p:sp>
        <p:nvSpPr>
          <p:cNvPr id="18" name="Rectangle 4"/>
          <p:cNvSpPr/>
          <p:nvPr/>
        </p:nvSpPr>
        <p:spPr>
          <a:xfrm>
            <a:off x="4644221" y="3592226"/>
            <a:ext cx="39663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1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2214447" y="1601786"/>
            <a:ext cx="6153507" cy="1831018"/>
            <a:chOff x="2214447" y="1601786"/>
            <a:chExt cx="6153507" cy="1831018"/>
          </a:xfrm>
        </p:grpSpPr>
        <p:pic>
          <p:nvPicPr>
            <p:cNvPr id="20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5830" y="1679766"/>
              <a:ext cx="609454" cy="1127489"/>
            </a:xfrm>
            <a:prstGeom prst="rect">
              <a:avLst/>
            </a:prstGeom>
          </p:spPr>
        </p:pic>
        <p:sp>
          <p:nvSpPr>
            <p:cNvPr id="21" name="文本框 5"/>
            <p:cNvSpPr txBox="1"/>
            <p:nvPr/>
          </p:nvSpPr>
          <p:spPr>
            <a:xfrm>
              <a:off x="2214447" y="3063472"/>
              <a:ext cx="1122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Verdana"/>
                  <a:cs typeface="Verdana"/>
                </a:rPr>
                <a:t>11 + 10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pic>
          <p:nvPicPr>
            <p:cNvPr id="22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5431" y="1943492"/>
              <a:ext cx="645266" cy="790270"/>
            </a:xfrm>
            <a:prstGeom prst="rect">
              <a:avLst/>
            </a:prstGeom>
          </p:spPr>
        </p:pic>
        <p:sp>
          <p:nvSpPr>
            <p:cNvPr id="23" name="右箭头 9"/>
            <p:cNvSpPr/>
            <p:nvPr/>
          </p:nvSpPr>
          <p:spPr>
            <a:xfrm>
              <a:off x="4527680" y="2083161"/>
              <a:ext cx="534769" cy="345337"/>
            </a:xfrm>
            <a:prstGeom prst="rightArrow">
              <a:avLst/>
            </a:prstGeom>
            <a:solidFill>
              <a:srgbClr val="00B0F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24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1122" y="1601786"/>
              <a:ext cx="1235322" cy="1272308"/>
            </a:xfrm>
            <a:prstGeom prst="rect">
              <a:avLst/>
            </a:prstGeom>
          </p:spPr>
        </p:pic>
        <p:sp>
          <p:nvSpPr>
            <p:cNvPr id="25" name="文本框 11"/>
            <p:cNvSpPr txBox="1"/>
            <p:nvPr/>
          </p:nvSpPr>
          <p:spPr>
            <a:xfrm>
              <a:off x="5288415" y="3063472"/>
              <a:ext cx="30795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fi-FI" altLang="zh-CN" dirty="0">
                  <a:latin typeface="Verdana"/>
                  <a:cs typeface="Verdana"/>
                </a:rPr>
                <a:t>00</a:t>
              </a:r>
              <a:r>
                <a:rPr kumimoji="1" lang="en-US" altLang="zh-CN" dirty="0">
                  <a:latin typeface="Verdana"/>
                  <a:cs typeface="Verdana"/>
                </a:rPr>
                <a:t>00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dirty="0">
                  <a:latin typeface="Verdana"/>
                  <a:cs typeface="Verdana"/>
                </a:rPr>
                <a:t>01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r>
                <a:rPr kumimoji="1" lang="en-US" altLang="zh-CN" dirty="0">
                  <a:latin typeface="Verdana"/>
                  <a:cs typeface="Verdana"/>
                </a:rPr>
                <a:t> + 00</a:t>
              </a:r>
              <a:r>
                <a:rPr kumimoji="1" lang="cs-CZ" altLang="zh-CN" dirty="0">
                  <a:latin typeface="Verdana"/>
                  <a:cs typeface="Verdana"/>
                </a:rPr>
                <a:t>0</a:t>
              </a:r>
              <a:r>
                <a:rPr kumimoji="1" lang="en-US" altLang="zh-CN" dirty="0">
                  <a:latin typeface="Verdana"/>
                  <a:cs typeface="Verdana"/>
                </a:rPr>
                <a:t>01010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endParaRPr kumimoji="1" lang="zh-CN" altLang="en-US" baseline="-25000" dirty="0">
                <a:latin typeface="Verdana"/>
                <a:cs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37857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Unsigned addition</a:t>
            </a:r>
            <a:endParaRPr kumimoji="1" lang="zh-CN" altLang="en-US" dirty="0"/>
          </a:p>
        </p:txBody>
      </p:sp>
      <p:sp>
        <p:nvSpPr>
          <p:cNvPr id="13" name="Rectangle 4"/>
          <p:cNvSpPr/>
          <p:nvPr/>
        </p:nvSpPr>
        <p:spPr>
          <a:xfrm>
            <a:off x="3024531" y="4073275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0 0 0 0 1 </a:t>
            </a:r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1 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1</a:t>
            </a:r>
          </a:p>
        </p:txBody>
      </p:sp>
      <p:sp>
        <p:nvSpPr>
          <p:cNvPr id="14" name="Rectangle 5"/>
          <p:cNvSpPr/>
          <p:nvPr/>
        </p:nvSpPr>
        <p:spPr>
          <a:xfrm>
            <a:off x="2907312" y="4680507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0 0 0 0 1 </a:t>
            </a:r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</a:t>
            </a:r>
          </a:p>
        </p:txBody>
      </p:sp>
      <p:sp>
        <p:nvSpPr>
          <p:cNvPr id="15" name="TextBox 6"/>
          <p:cNvSpPr txBox="1"/>
          <p:nvPr/>
        </p:nvSpPr>
        <p:spPr>
          <a:xfrm>
            <a:off x="2409467" y="4672783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16" name="Straight Connector 8"/>
          <p:cNvCxnSpPr/>
          <p:nvPr/>
        </p:nvCxnSpPr>
        <p:spPr>
          <a:xfrm>
            <a:off x="2221311" y="5351138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5"/>
          <p:cNvSpPr/>
          <p:nvPr/>
        </p:nvSpPr>
        <p:spPr>
          <a:xfrm>
            <a:off x="4427418" y="5496538"/>
            <a:ext cx="128946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  1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 0</a:t>
            </a:r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 </a:t>
            </a:r>
            <a:r>
              <a:rPr lang="en-US" sz="2600" dirty="0">
                <a:latin typeface="Verdana"/>
                <a:cs typeface="Verdana"/>
              </a:rPr>
              <a:t>1 </a:t>
            </a:r>
          </a:p>
        </p:txBody>
      </p:sp>
      <p:sp>
        <p:nvSpPr>
          <p:cNvPr id="18" name="Rectangle 4"/>
          <p:cNvSpPr/>
          <p:nvPr/>
        </p:nvSpPr>
        <p:spPr>
          <a:xfrm>
            <a:off x="4644221" y="3592226"/>
            <a:ext cx="39663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1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2214447" y="1601786"/>
            <a:ext cx="6153507" cy="1831018"/>
            <a:chOff x="2214447" y="1601786"/>
            <a:chExt cx="6153507" cy="1831018"/>
          </a:xfrm>
        </p:grpSpPr>
        <p:pic>
          <p:nvPicPr>
            <p:cNvPr id="20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5830" y="1679766"/>
              <a:ext cx="609454" cy="1127489"/>
            </a:xfrm>
            <a:prstGeom prst="rect">
              <a:avLst/>
            </a:prstGeom>
          </p:spPr>
        </p:pic>
        <p:sp>
          <p:nvSpPr>
            <p:cNvPr id="21" name="文本框 5"/>
            <p:cNvSpPr txBox="1"/>
            <p:nvPr/>
          </p:nvSpPr>
          <p:spPr>
            <a:xfrm>
              <a:off x="2214447" y="3063472"/>
              <a:ext cx="1122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Verdana"/>
                  <a:cs typeface="Verdana"/>
                </a:rPr>
                <a:t>11 + 10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pic>
          <p:nvPicPr>
            <p:cNvPr id="22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5431" y="1943492"/>
              <a:ext cx="645266" cy="790270"/>
            </a:xfrm>
            <a:prstGeom prst="rect">
              <a:avLst/>
            </a:prstGeom>
          </p:spPr>
        </p:pic>
        <p:sp>
          <p:nvSpPr>
            <p:cNvPr id="23" name="右箭头 9"/>
            <p:cNvSpPr/>
            <p:nvPr/>
          </p:nvSpPr>
          <p:spPr>
            <a:xfrm>
              <a:off x="4527680" y="2083161"/>
              <a:ext cx="534769" cy="345337"/>
            </a:xfrm>
            <a:prstGeom prst="rightArrow">
              <a:avLst/>
            </a:prstGeom>
            <a:solidFill>
              <a:srgbClr val="00B0F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24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1122" y="1601786"/>
              <a:ext cx="1235322" cy="1272308"/>
            </a:xfrm>
            <a:prstGeom prst="rect">
              <a:avLst/>
            </a:prstGeom>
          </p:spPr>
        </p:pic>
        <p:sp>
          <p:nvSpPr>
            <p:cNvPr id="25" name="文本框 11"/>
            <p:cNvSpPr txBox="1"/>
            <p:nvPr/>
          </p:nvSpPr>
          <p:spPr>
            <a:xfrm>
              <a:off x="5288415" y="3063472"/>
              <a:ext cx="30795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fi-FI" altLang="zh-CN" dirty="0">
                  <a:latin typeface="Verdana"/>
                  <a:cs typeface="Verdana"/>
                </a:rPr>
                <a:t>00</a:t>
              </a:r>
              <a:r>
                <a:rPr kumimoji="1" lang="en-US" altLang="zh-CN" dirty="0">
                  <a:latin typeface="Verdana"/>
                  <a:cs typeface="Verdana"/>
                </a:rPr>
                <a:t>00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dirty="0">
                  <a:latin typeface="Verdana"/>
                  <a:cs typeface="Verdana"/>
                </a:rPr>
                <a:t>01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r>
                <a:rPr kumimoji="1" lang="en-US" altLang="zh-CN" dirty="0">
                  <a:latin typeface="Verdana"/>
                  <a:cs typeface="Verdana"/>
                </a:rPr>
                <a:t> + 00</a:t>
              </a:r>
              <a:r>
                <a:rPr kumimoji="1" lang="cs-CZ" altLang="zh-CN" dirty="0">
                  <a:latin typeface="Verdana"/>
                  <a:cs typeface="Verdana"/>
                </a:rPr>
                <a:t>0</a:t>
              </a:r>
              <a:r>
                <a:rPr kumimoji="1" lang="en-US" altLang="zh-CN" dirty="0">
                  <a:latin typeface="Verdana"/>
                  <a:cs typeface="Verdana"/>
                </a:rPr>
                <a:t>01010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endParaRPr kumimoji="1" lang="zh-CN" altLang="en-US" baseline="-25000" dirty="0">
                <a:latin typeface="Verdana"/>
                <a:cs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7962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Unsigned addition</a:t>
            </a:r>
            <a:endParaRPr kumimoji="1" lang="zh-CN" altLang="en-US" dirty="0"/>
          </a:p>
        </p:txBody>
      </p:sp>
      <p:sp>
        <p:nvSpPr>
          <p:cNvPr id="13" name="Rectangle 4"/>
          <p:cNvSpPr/>
          <p:nvPr/>
        </p:nvSpPr>
        <p:spPr>
          <a:xfrm>
            <a:off x="3024531" y="4073275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0 0 0 0 1 0 1 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1</a:t>
            </a:r>
          </a:p>
        </p:txBody>
      </p:sp>
      <p:sp>
        <p:nvSpPr>
          <p:cNvPr id="14" name="Rectangle 5"/>
          <p:cNvSpPr/>
          <p:nvPr/>
        </p:nvSpPr>
        <p:spPr>
          <a:xfrm>
            <a:off x="2907312" y="4680507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0 0 0 0 1 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</a:t>
            </a:r>
            <a:r>
              <a:rPr lang="en-US" sz="2600" dirty="0">
                <a:solidFill>
                  <a:srgbClr val="000000"/>
                </a:solidFill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</a:t>
            </a:r>
          </a:p>
        </p:txBody>
      </p:sp>
      <p:sp>
        <p:nvSpPr>
          <p:cNvPr id="15" name="TextBox 6"/>
          <p:cNvSpPr txBox="1"/>
          <p:nvPr/>
        </p:nvSpPr>
        <p:spPr>
          <a:xfrm>
            <a:off x="2409467" y="4672783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16" name="Straight Connector 8"/>
          <p:cNvCxnSpPr/>
          <p:nvPr/>
        </p:nvCxnSpPr>
        <p:spPr>
          <a:xfrm>
            <a:off x="2221311" y="5351138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9"/>
          <p:cNvSpPr/>
          <p:nvPr/>
        </p:nvSpPr>
        <p:spPr>
          <a:xfrm>
            <a:off x="2907312" y="5579456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0 0 0 </a:t>
            </a:r>
            <a:r>
              <a:rPr lang="en-US" altLang="zh-CN" sz="2600" dirty="0"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0 </a:t>
            </a:r>
            <a:r>
              <a:rPr lang="en-US" altLang="zh-CN" sz="2600" dirty="0">
                <a:latin typeface="Verdana"/>
                <a:cs typeface="Verdana"/>
              </a:rPr>
              <a:t>1</a:t>
            </a:r>
            <a:r>
              <a:rPr lang="zh-CN" altLang="en-US" sz="2600" dirty="0">
                <a:latin typeface="Verdana"/>
                <a:cs typeface="Verdana"/>
              </a:rPr>
              <a:t> </a:t>
            </a:r>
            <a:r>
              <a:rPr lang="en-US" sz="2600" dirty="0">
                <a:latin typeface="Verdana"/>
                <a:cs typeface="Verdana"/>
              </a:rPr>
              <a:t>0 1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2214447" y="1601786"/>
            <a:ext cx="6153507" cy="1831018"/>
            <a:chOff x="2214447" y="1601786"/>
            <a:chExt cx="6153507" cy="1831018"/>
          </a:xfrm>
        </p:grpSpPr>
        <p:pic>
          <p:nvPicPr>
            <p:cNvPr id="19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5830" y="1679766"/>
              <a:ext cx="609454" cy="1127489"/>
            </a:xfrm>
            <a:prstGeom prst="rect">
              <a:avLst/>
            </a:prstGeom>
          </p:spPr>
        </p:pic>
        <p:sp>
          <p:nvSpPr>
            <p:cNvPr id="20" name="文本框 5"/>
            <p:cNvSpPr txBox="1"/>
            <p:nvPr/>
          </p:nvSpPr>
          <p:spPr>
            <a:xfrm>
              <a:off x="2214447" y="3063472"/>
              <a:ext cx="1122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Verdana"/>
                  <a:cs typeface="Verdana"/>
                </a:rPr>
                <a:t>11 + 10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pic>
          <p:nvPicPr>
            <p:cNvPr id="21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5431" y="1943492"/>
              <a:ext cx="645266" cy="790270"/>
            </a:xfrm>
            <a:prstGeom prst="rect">
              <a:avLst/>
            </a:prstGeom>
          </p:spPr>
        </p:pic>
        <p:sp>
          <p:nvSpPr>
            <p:cNvPr id="22" name="右箭头 9"/>
            <p:cNvSpPr/>
            <p:nvPr/>
          </p:nvSpPr>
          <p:spPr>
            <a:xfrm>
              <a:off x="4527680" y="2083161"/>
              <a:ext cx="534769" cy="345337"/>
            </a:xfrm>
            <a:prstGeom prst="rightArrow">
              <a:avLst/>
            </a:prstGeom>
            <a:solidFill>
              <a:srgbClr val="00B0F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23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1122" y="1601786"/>
              <a:ext cx="1235322" cy="1272308"/>
            </a:xfrm>
            <a:prstGeom prst="rect">
              <a:avLst/>
            </a:prstGeom>
          </p:spPr>
        </p:pic>
        <p:sp>
          <p:nvSpPr>
            <p:cNvPr id="24" name="文本框 11"/>
            <p:cNvSpPr txBox="1"/>
            <p:nvPr/>
          </p:nvSpPr>
          <p:spPr>
            <a:xfrm>
              <a:off x="5288415" y="3063472"/>
              <a:ext cx="30795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fi-FI" altLang="zh-CN" dirty="0">
                  <a:latin typeface="Verdana"/>
                  <a:cs typeface="Verdana"/>
                </a:rPr>
                <a:t>00</a:t>
              </a:r>
              <a:r>
                <a:rPr kumimoji="1" lang="en-US" altLang="zh-CN" dirty="0">
                  <a:latin typeface="Verdana"/>
                  <a:cs typeface="Verdana"/>
                </a:rPr>
                <a:t>00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dirty="0">
                  <a:latin typeface="Verdana"/>
                  <a:cs typeface="Verdana"/>
                </a:rPr>
                <a:t>01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r>
                <a:rPr kumimoji="1" lang="en-US" altLang="zh-CN" dirty="0">
                  <a:latin typeface="Verdana"/>
                  <a:cs typeface="Verdana"/>
                </a:rPr>
                <a:t> + 00</a:t>
              </a:r>
              <a:r>
                <a:rPr kumimoji="1" lang="cs-CZ" altLang="zh-CN" dirty="0">
                  <a:latin typeface="Verdana"/>
                  <a:cs typeface="Verdana"/>
                </a:rPr>
                <a:t>0</a:t>
              </a:r>
              <a:r>
                <a:rPr kumimoji="1" lang="en-US" altLang="zh-CN" dirty="0">
                  <a:latin typeface="Verdana"/>
                  <a:cs typeface="Verdana"/>
                </a:rPr>
                <a:t>01010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endParaRPr kumimoji="1" lang="zh-CN" altLang="en-US" baseline="-25000" dirty="0">
                <a:latin typeface="Verdana"/>
                <a:cs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969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Unsigned subtraction</a:t>
            </a:r>
            <a:endParaRPr kumimoji="1" lang="zh-CN" altLang="en-US" dirty="0"/>
          </a:p>
        </p:txBody>
      </p:sp>
      <p:sp>
        <p:nvSpPr>
          <p:cNvPr id="13" name="Rectangle 4"/>
          <p:cNvSpPr/>
          <p:nvPr/>
        </p:nvSpPr>
        <p:spPr>
          <a:xfrm>
            <a:off x="3024531" y="4073275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0 0 0 0 1 0 1 1</a:t>
            </a:r>
          </a:p>
        </p:txBody>
      </p:sp>
      <p:sp>
        <p:nvSpPr>
          <p:cNvPr id="14" name="Rectangle 5"/>
          <p:cNvSpPr/>
          <p:nvPr/>
        </p:nvSpPr>
        <p:spPr>
          <a:xfrm>
            <a:off x="2907312" y="4680507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0 0 0 0 1 0 1 0 </a:t>
            </a:r>
          </a:p>
        </p:txBody>
      </p:sp>
      <p:sp>
        <p:nvSpPr>
          <p:cNvPr id="15" name="TextBox 6"/>
          <p:cNvSpPr txBox="1"/>
          <p:nvPr/>
        </p:nvSpPr>
        <p:spPr>
          <a:xfrm>
            <a:off x="2409467" y="4672783"/>
            <a:ext cx="3360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-</a:t>
            </a:r>
          </a:p>
        </p:txBody>
      </p:sp>
      <p:cxnSp>
        <p:nvCxnSpPr>
          <p:cNvPr id="16" name="Straight Connector 8"/>
          <p:cNvCxnSpPr/>
          <p:nvPr/>
        </p:nvCxnSpPr>
        <p:spPr>
          <a:xfrm>
            <a:off x="2221311" y="5351138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9"/>
          <p:cNvSpPr/>
          <p:nvPr/>
        </p:nvSpPr>
        <p:spPr>
          <a:xfrm>
            <a:off x="2907312" y="5579456"/>
            <a:ext cx="184666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600" dirty="0">
              <a:latin typeface="Verdana"/>
              <a:cs typeface="Verdana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2214447" y="1601786"/>
            <a:ext cx="6069424" cy="1831018"/>
            <a:chOff x="2214447" y="1601786"/>
            <a:chExt cx="6069424" cy="1831018"/>
          </a:xfrm>
        </p:grpSpPr>
        <p:pic>
          <p:nvPicPr>
            <p:cNvPr id="19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5830" y="1679766"/>
              <a:ext cx="609454" cy="1127489"/>
            </a:xfrm>
            <a:prstGeom prst="rect">
              <a:avLst/>
            </a:prstGeom>
          </p:spPr>
        </p:pic>
        <p:sp>
          <p:nvSpPr>
            <p:cNvPr id="20" name="文本框 5"/>
            <p:cNvSpPr txBox="1"/>
            <p:nvPr/>
          </p:nvSpPr>
          <p:spPr>
            <a:xfrm>
              <a:off x="2214447" y="3063472"/>
              <a:ext cx="10387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Verdana"/>
                  <a:cs typeface="Verdana"/>
                </a:rPr>
                <a:t>11 - 10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pic>
          <p:nvPicPr>
            <p:cNvPr id="21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5431" y="1943492"/>
              <a:ext cx="645266" cy="790270"/>
            </a:xfrm>
            <a:prstGeom prst="rect">
              <a:avLst/>
            </a:prstGeom>
          </p:spPr>
        </p:pic>
        <p:sp>
          <p:nvSpPr>
            <p:cNvPr id="22" name="右箭头 9"/>
            <p:cNvSpPr/>
            <p:nvPr/>
          </p:nvSpPr>
          <p:spPr>
            <a:xfrm>
              <a:off x="4527680" y="2083161"/>
              <a:ext cx="534769" cy="345337"/>
            </a:xfrm>
            <a:prstGeom prst="rightArrow">
              <a:avLst/>
            </a:prstGeom>
            <a:solidFill>
              <a:srgbClr val="00B0F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23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1122" y="1601786"/>
              <a:ext cx="1235322" cy="1272308"/>
            </a:xfrm>
            <a:prstGeom prst="rect">
              <a:avLst/>
            </a:prstGeom>
          </p:spPr>
        </p:pic>
        <p:sp>
          <p:nvSpPr>
            <p:cNvPr id="24" name="文本框 11"/>
            <p:cNvSpPr txBox="1"/>
            <p:nvPr/>
          </p:nvSpPr>
          <p:spPr>
            <a:xfrm>
              <a:off x="5288415" y="3063472"/>
              <a:ext cx="29954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fi-FI" altLang="zh-CN" dirty="0">
                  <a:latin typeface="Verdana"/>
                  <a:cs typeface="Verdana"/>
                </a:rPr>
                <a:t>00</a:t>
              </a:r>
              <a:r>
                <a:rPr kumimoji="1" lang="en-US" altLang="zh-CN" dirty="0">
                  <a:latin typeface="Verdana"/>
                  <a:cs typeface="Verdana"/>
                </a:rPr>
                <a:t>00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dirty="0">
                  <a:latin typeface="Verdana"/>
                  <a:cs typeface="Verdana"/>
                </a:rPr>
                <a:t>01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r>
                <a:rPr kumimoji="1" lang="en-US" altLang="zh-CN" dirty="0">
                  <a:latin typeface="Verdana"/>
                  <a:cs typeface="Verdana"/>
                </a:rPr>
                <a:t> - 00</a:t>
              </a:r>
              <a:r>
                <a:rPr kumimoji="1" lang="cs-CZ" altLang="zh-CN" dirty="0">
                  <a:latin typeface="Verdana"/>
                  <a:cs typeface="Verdana"/>
                </a:rPr>
                <a:t>0</a:t>
              </a:r>
              <a:r>
                <a:rPr kumimoji="1" lang="en-US" altLang="zh-CN" dirty="0">
                  <a:latin typeface="Verdana"/>
                  <a:cs typeface="Verdana"/>
                </a:rPr>
                <a:t>01010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endParaRPr kumimoji="1" lang="zh-CN" altLang="en-US" baseline="-25000" dirty="0">
                <a:latin typeface="Verdana"/>
                <a:cs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63650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Unsigned subtraction</a:t>
            </a:r>
            <a:endParaRPr kumimoji="1" lang="zh-CN" altLang="en-US" dirty="0"/>
          </a:p>
        </p:txBody>
      </p:sp>
      <p:sp>
        <p:nvSpPr>
          <p:cNvPr id="13" name="Rectangle 4"/>
          <p:cNvSpPr/>
          <p:nvPr/>
        </p:nvSpPr>
        <p:spPr>
          <a:xfrm>
            <a:off x="3024531" y="4073275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0 0 0 0 1 0 1 1</a:t>
            </a:r>
          </a:p>
        </p:txBody>
      </p:sp>
      <p:sp>
        <p:nvSpPr>
          <p:cNvPr id="14" name="Rectangle 5"/>
          <p:cNvSpPr/>
          <p:nvPr/>
        </p:nvSpPr>
        <p:spPr>
          <a:xfrm>
            <a:off x="2907312" y="4680507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0 0 0 0 1 0 1 0 </a:t>
            </a:r>
          </a:p>
        </p:txBody>
      </p:sp>
      <p:sp>
        <p:nvSpPr>
          <p:cNvPr id="15" name="TextBox 6"/>
          <p:cNvSpPr txBox="1"/>
          <p:nvPr/>
        </p:nvSpPr>
        <p:spPr>
          <a:xfrm>
            <a:off x="2409467" y="4672783"/>
            <a:ext cx="3360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-</a:t>
            </a:r>
          </a:p>
        </p:txBody>
      </p:sp>
      <p:cxnSp>
        <p:nvCxnSpPr>
          <p:cNvPr id="16" name="Straight Connector 8"/>
          <p:cNvCxnSpPr/>
          <p:nvPr/>
        </p:nvCxnSpPr>
        <p:spPr>
          <a:xfrm>
            <a:off x="2221311" y="5351138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9"/>
          <p:cNvSpPr/>
          <p:nvPr/>
        </p:nvSpPr>
        <p:spPr>
          <a:xfrm>
            <a:off x="2907312" y="5579456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0 0 0 0 0 0 0 1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214447" y="1601786"/>
            <a:ext cx="6069424" cy="1831018"/>
            <a:chOff x="2214447" y="1601786"/>
            <a:chExt cx="6069424" cy="1831018"/>
          </a:xfrm>
        </p:grpSpPr>
        <p:pic>
          <p:nvPicPr>
            <p:cNvPr id="19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5830" y="1679766"/>
              <a:ext cx="609454" cy="1127489"/>
            </a:xfrm>
            <a:prstGeom prst="rect">
              <a:avLst/>
            </a:prstGeom>
          </p:spPr>
        </p:pic>
        <p:sp>
          <p:nvSpPr>
            <p:cNvPr id="20" name="文本框 5"/>
            <p:cNvSpPr txBox="1"/>
            <p:nvPr/>
          </p:nvSpPr>
          <p:spPr>
            <a:xfrm>
              <a:off x="2214447" y="3063472"/>
              <a:ext cx="10387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Verdana"/>
                  <a:cs typeface="Verdana"/>
                </a:rPr>
                <a:t>11 - 10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pic>
          <p:nvPicPr>
            <p:cNvPr id="21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5431" y="1943492"/>
              <a:ext cx="645266" cy="790270"/>
            </a:xfrm>
            <a:prstGeom prst="rect">
              <a:avLst/>
            </a:prstGeom>
          </p:spPr>
        </p:pic>
        <p:sp>
          <p:nvSpPr>
            <p:cNvPr id="22" name="右箭头 9"/>
            <p:cNvSpPr/>
            <p:nvPr/>
          </p:nvSpPr>
          <p:spPr>
            <a:xfrm>
              <a:off x="4527680" y="2083161"/>
              <a:ext cx="534769" cy="345337"/>
            </a:xfrm>
            <a:prstGeom prst="rightArrow">
              <a:avLst/>
            </a:prstGeom>
            <a:solidFill>
              <a:srgbClr val="00B0F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23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1122" y="1601786"/>
              <a:ext cx="1235322" cy="1272308"/>
            </a:xfrm>
            <a:prstGeom prst="rect">
              <a:avLst/>
            </a:prstGeom>
          </p:spPr>
        </p:pic>
        <p:sp>
          <p:nvSpPr>
            <p:cNvPr id="24" name="文本框 11"/>
            <p:cNvSpPr txBox="1"/>
            <p:nvPr/>
          </p:nvSpPr>
          <p:spPr>
            <a:xfrm>
              <a:off x="5288415" y="3063472"/>
              <a:ext cx="29954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fi-FI" altLang="zh-CN" dirty="0">
                  <a:latin typeface="Verdana"/>
                  <a:cs typeface="Verdana"/>
                </a:rPr>
                <a:t>00</a:t>
              </a:r>
              <a:r>
                <a:rPr kumimoji="1" lang="en-US" altLang="zh-CN" dirty="0">
                  <a:latin typeface="Verdana"/>
                  <a:cs typeface="Verdana"/>
                </a:rPr>
                <a:t>00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dirty="0">
                  <a:latin typeface="Verdana"/>
                  <a:cs typeface="Verdana"/>
                </a:rPr>
                <a:t>01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r>
                <a:rPr kumimoji="1" lang="en-US" altLang="zh-CN" dirty="0">
                  <a:latin typeface="Verdana"/>
                  <a:cs typeface="Verdana"/>
                </a:rPr>
                <a:t> - 00</a:t>
              </a:r>
              <a:r>
                <a:rPr kumimoji="1" lang="cs-CZ" altLang="zh-CN" dirty="0">
                  <a:latin typeface="Verdana"/>
                  <a:cs typeface="Verdana"/>
                </a:rPr>
                <a:t>0</a:t>
              </a:r>
              <a:r>
                <a:rPr kumimoji="1" lang="en-US" altLang="zh-CN" dirty="0">
                  <a:latin typeface="Verdana"/>
                  <a:cs typeface="Verdana"/>
                </a:rPr>
                <a:t>01010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endParaRPr kumimoji="1" lang="zh-CN" altLang="en-US" baseline="-25000" dirty="0">
                <a:latin typeface="Verdana"/>
                <a:cs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565541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Unsigned subtraction</a:t>
            </a:r>
            <a:endParaRPr kumimoji="1" lang="zh-CN" altLang="en-US" dirty="0"/>
          </a:p>
        </p:txBody>
      </p:sp>
      <p:sp>
        <p:nvSpPr>
          <p:cNvPr id="13" name="Rectangle 4"/>
          <p:cNvSpPr/>
          <p:nvPr/>
        </p:nvSpPr>
        <p:spPr>
          <a:xfrm>
            <a:off x="3024531" y="4073275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0 0 0 0 1 0 1 0</a:t>
            </a:r>
          </a:p>
        </p:txBody>
      </p:sp>
      <p:sp>
        <p:nvSpPr>
          <p:cNvPr id="14" name="Rectangle 5"/>
          <p:cNvSpPr/>
          <p:nvPr/>
        </p:nvSpPr>
        <p:spPr>
          <a:xfrm>
            <a:off x="2907312" y="4680507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0 0 0 0 1 0 1 1 </a:t>
            </a:r>
          </a:p>
        </p:txBody>
      </p:sp>
      <p:sp>
        <p:nvSpPr>
          <p:cNvPr id="15" name="TextBox 6"/>
          <p:cNvSpPr txBox="1"/>
          <p:nvPr/>
        </p:nvSpPr>
        <p:spPr>
          <a:xfrm>
            <a:off x="2409467" y="4672783"/>
            <a:ext cx="3360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-</a:t>
            </a:r>
          </a:p>
        </p:txBody>
      </p:sp>
      <p:cxnSp>
        <p:nvCxnSpPr>
          <p:cNvPr id="16" name="Straight Connector 8"/>
          <p:cNvCxnSpPr/>
          <p:nvPr/>
        </p:nvCxnSpPr>
        <p:spPr>
          <a:xfrm>
            <a:off x="2221311" y="5351138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5"/>
          <p:cNvSpPr/>
          <p:nvPr/>
        </p:nvSpPr>
        <p:spPr>
          <a:xfrm>
            <a:off x="3964839" y="5565190"/>
            <a:ext cx="10246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Verdana"/>
                <a:cs typeface="Verdana"/>
              </a:rPr>
              <a:t>? ? ?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214447" y="1601786"/>
            <a:ext cx="6069424" cy="1831018"/>
            <a:chOff x="2214447" y="1601786"/>
            <a:chExt cx="6069424" cy="1831018"/>
          </a:xfrm>
        </p:grpSpPr>
        <p:pic>
          <p:nvPicPr>
            <p:cNvPr id="18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5830" y="1679766"/>
              <a:ext cx="609454" cy="1127489"/>
            </a:xfrm>
            <a:prstGeom prst="rect">
              <a:avLst/>
            </a:prstGeom>
          </p:spPr>
        </p:pic>
        <p:sp>
          <p:nvSpPr>
            <p:cNvPr id="20" name="文本框 5"/>
            <p:cNvSpPr txBox="1"/>
            <p:nvPr/>
          </p:nvSpPr>
          <p:spPr>
            <a:xfrm>
              <a:off x="2214447" y="3063472"/>
              <a:ext cx="8764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latin typeface="Verdana"/>
                  <a:cs typeface="Verdana"/>
                </a:rPr>
                <a:t>10-11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pic>
          <p:nvPicPr>
            <p:cNvPr id="21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5431" y="1943492"/>
              <a:ext cx="645266" cy="790270"/>
            </a:xfrm>
            <a:prstGeom prst="rect">
              <a:avLst/>
            </a:prstGeom>
          </p:spPr>
        </p:pic>
        <p:sp>
          <p:nvSpPr>
            <p:cNvPr id="22" name="右箭头 9"/>
            <p:cNvSpPr/>
            <p:nvPr/>
          </p:nvSpPr>
          <p:spPr>
            <a:xfrm>
              <a:off x="4527680" y="2083161"/>
              <a:ext cx="534769" cy="345337"/>
            </a:xfrm>
            <a:prstGeom prst="rightArrow">
              <a:avLst/>
            </a:prstGeom>
            <a:solidFill>
              <a:srgbClr val="00B0F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23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11122" y="1601786"/>
              <a:ext cx="1235322" cy="1272308"/>
            </a:xfrm>
            <a:prstGeom prst="rect">
              <a:avLst/>
            </a:prstGeom>
          </p:spPr>
        </p:pic>
        <p:sp>
          <p:nvSpPr>
            <p:cNvPr id="24" name="文本框 11"/>
            <p:cNvSpPr txBox="1"/>
            <p:nvPr/>
          </p:nvSpPr>
          <p:spPr>
            <a:xfrm>
              <a:off x="5288415" y="3063472"/>
              <a:ext cx="29954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fi-FI" altLang="zh-CN" dirty="0">
                  <a:latin typeface="Verdana"/>
                  <a:cs typeface="Verdana"/>
                </a:rPr>
                <a:t>00</a:t>
              </a:r>
              <a:r>
                <a:rPr kumimoji="1" lang="en-US" altLang="zh-CN" dirty="0">
                  <a:latin typeface="Verdana"/>
                  <a:cs typeface="Verdana"/>
                </a:rPr>
                <a:t>00</a:t>
              </a:r>
              <a:r>
                <a:rPr kumimoji="1" lang="fi-FI" altLang="zh-CN" dirty="0">
                  <a:latin typeface="Verdana"/>
                  <a:cs typeface="Verdana"/>
                </a:rPr>
                <a:t>1</a:t>
              </a:r>
              <a:r>
                <a:rPr kumimoji="1" lang="en-US" altLang="zh-CN" dirty="0">
                  <a:latin typeface="Verdana"/>
                  <a:cs typeface="Verdana"/>
                </a:rPr>
                <a:t>01</a:t>
              </a:r>
              <a:r>
                <a:rPr kumimoji="1" lang="fi-FI" altLang="zh-CN" dirty="0">
                  <a:latin typeface="Verdana"/>
                  <a:cs typeface="Verdana"/>
                </a:rPr>
                <a:t>0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r>
                <a:rPr kumimoji="1" lang="en-US" altLang="zh-CN" dirty="0">
                  <a:latin typeface="Verdana"/>
                  <a:cs typeface="Verdana"/>
                </a:rPr>
                <a:t> - 00</a:t>
              </a:r>
              <a:r>
                <a:rPr kumimoji="1" lang="cs-CZ" altLang="zh-CN" dirty="0">
                  <a:latin typeface="Verdana"/>
                  <a:cs typeface="Verdana"/>
                </a:rPr>
                <a:t>0</a:t>
              </a:r>
              <a:r>
                <a:rPr kumimoji="1" lang="en-US" altLang="zh-CN" dirty="0">
                  <a:latin typeface="Verdana"/>
                  <a:cs typeface="Verdana"/>
                </a:rPr>
                <a:t>01011</a:t>
              </a:r>
              <a:r>
                <a:rPr kumimoji="1" lang="en-US" altLang="zh-CN" baseline="-25000" dirty="0">
                  <a:latin typeface="Verdana"/>
                  <a:cs typeface="Verdana"/>
                </a:rPr>
                <a:t>2</a:t>
              </a:r>
              <a:endParaRPr kumimoji="1" lang="zh-CN" altLang="en-US" baseline="-25000" dirty="0">
                <a:latin typeface="Verdana"/>
                <a:cs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33892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12471" y="2616348"/>
            <a:ext cx="9437324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4400" b="1" dirty="0">
                <a:solidFill>
                  <a:srgbClr val="FF0000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Question: </a:t>
            </a:r>
          </a:p>
          <a:p>
            <a:r>
              <a:rPr kumimoji="1" lang="en-US" altLang="zh-CN" sz="4400" dirty="0">
                <a:solidFill>
                  <a:srgbClr val="0000FF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How to represent negative numbers?</a:t>
            </a:r>
            <a:endParaRPr lang="zh-CN" altLang="en-US" sz="4400" dirty="0">
              <a:solidFill>
                <a:srgbClr val="0000FF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549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Strawman</a:t>
            </a:r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199" y="1600200"/>
            <a:ext cx="8536617" cy="4525963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dirty="0">
                <a:latin typeface="Verdana"/>
                <a:cs typeface="Verdana"/>
              </a:rPr>
              <a:t>Most significant bit (MSB) represents the sign</a:t>
            </a:r>
          </a:p>
          <a:p>
            <a:pPr marL="457200" lvl="1" indent="0">
              <a:buNone/>
            </a:pP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Rectangle 4"/>
          <p:cNvSpPr/>
          <p:nvPr/>
        </p:nvSpPr>
        <p:spPr>
          <a:xfrm>
            <a:off x="1008004" y="2599061"/>
            <a:ext cx="291295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0 0 0 0 0 0 1</a:t>
            </a:r>
            <a:r>
              <a:rPr lang="en-US" sz="2600" baseline="-25000" dirty="0">
                <a:latin typeface="Verdana"/>
                <a:cs typeface="Verdana"/>
              </a:rPr>
              <a:t>2</a:t>
            </a:r>
          </a:p>
        </p:txBody>
      </p:sp>
      <p:sp>
        <p:nvSpPr>
          <p:cNvPr id="5" name="Rectangle 4"/>
          <p:cNvSpPr/>
          <p:nvPr/>
        </p:nvSpPr>
        <p:spPr>
          <a:xfrm>
            <a:off x="1008004" y="3401227"/>
            <a:ext cx="284229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0 0 0 0 0 0 1</a:t>
            </a:r>
            <a:r>
              <a:rPr lang="en-US" altLang="zh-CN" sz="2600" baseline="-25000" dirty="0">
                <a:latin typeface="Verdana"/>
                <a:cs typeface="Verdana"/>
              </a:rPr>
              <a:t>2</a:t>
            </a:r>
            <a:endParaRPr lang="en-US" sz="2600" dirty="0">
              <a:latin typeface="Verdana"/>
              <a:cs typeface="Verdana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3888219" y="2848066"/>
            <a:ext cx="445641" cy="0"/>
          </a:xfrm>
          <a:prstGeom prst="straightConnector1">
            <a:avLst/>
          </a:prstGeom>
          <a:ln w="31750"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3888219" y="3668859"/>
            <a:ext cx="445641" cy="0"/>
          </a:xfrm>
          <a:prstGeom prst="straightConnector1">
            <a:avLst/>
          </a:prstGeom>
          <a:ln w="31750"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4"/>
          <p:cNvSpPr/>
          <p:nvPr/>
        </p:nvSpPr>
        <p:spPr>
          <a:xfrm>
            <a:off x="4680970" y="2590704"/>
            <a:ext cx="39663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1</a:t>
            </a:r>
            <a:endParaRPr lang="en-US" sz="2600" baseline="-25000" dirty="0">
              <a:latin typeface="Verdana"/>
              <a:cs typeface="Verdana"/>
            </a:endParaRPr>
          </a:p>
        </p:txBody>
      </p:sp>
      <p:sp>
        <p:nvSpPr>
          <p:cNvPr id="11" name="Rectangle 4"/>
          <p:cNvSpPr/>
          <p:nvPr/>
        </p:nvSpPr>
        <p:spPr>
          <a:xfrm>
            <a:off x="4529561" y="3398812"/>
            <a:ext cx="54804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-</a:t>
            </a:r>
            <a:r>
              <a:rPr lang="en-US" sz="2600" dirty="0">
                <a:latin typeface="Verdana"/>
                <a:cs typeface="Verdana"/>
              </a:rPr>
              <a:t>1</a:t>
            </a:r>
            <a:endParaRPr lang="en-US" sz="2600" baseline="-25000" dirty="0">
              <a:latin typeface="Verdana"/>
              <a:cs typeface="Verdana"/>
            </a:endParaRPr>
          </a:p>
        </p:txBody>
      </p:sp>
      <p:sp>
        <p:nvSpPr>
          <p:cNvPr id="12" name="Rectangle 4"/>
          <p:cNvSpPr/>
          <p:nvPr/>
        </p:nvSpPr>
        <p:spPr>
          <a:xfrm>
            <a:off x="1828581" y="4455581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0 0 0 0 0 0 0 1</a:t>
            </a:r>
          </a:p>
        </p:txBody>
      </p:sp>
      <p:sp>
        <p:nvSpPr>
          <p:cNvPr id="13" name="Rectangle 5"/>
          <p:cNvSpPr/>
          <p:nvPr/>
        </p:nvSpPr>
        <p:spPr>
          <a:xfrm>
            <a:off x="1711362" y="5062813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1 0 0 0 0 0 0 1 </a:t>
            </a:r>
          </a:p>
        </p:txBody>
      </p:sp>
      <p:sp>
        <p:nvSpPr>
          <p:cNvPr id="14" name="TextBox 6"/>
          <p:cNvSpPr txBox="1"/>
          <p:nvPr/>
        </p:nvSpPr>
        <p:spPr>
          <a:xfrm>
            <a:off x="1213517" y="5055089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15" name="Straight Connector 8"/>
          <p:cNvCxnSpPr/>
          <p:nvPr/>
        </p:nvCxnSpPr>
        <p:spPr>
          <a:xfrm>
            <a:off x="1025361" y="5733444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518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377" y="1417638"/>
            <a:ext cx="8685978" cy="905319"/>
          </a:xfrm>
        </p:spPr>
        <p:txBody>
          <a:bodyPr>
            <a:normAutofit/>
          </a:bodyPr>
          <a:lstStyle/>
          <a:p>
            <a:r>
              <a:rPr lang="en-US" dirty="0"/>
              <a:t>How many bit patterns can a group of 2 bits have?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743188" y="2692992"/>
            <a:ext cx="538929" cy="58477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b</a:t>
            </a:r>
            <a:r>
              <a:rPr lang="en-US" sz="3200" baseline="-25000" dirty="0"/>
              <a:t>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236082" y="2692343"/>
            <a:ext cx="538929" cy="58477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b</a:t>
            </a:r>
            <a:r>
              <a:rPr lang="en-US" sz="3200" baseline="-25000" dirty="0"/>
              <a:t>0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418578" y="2692343"/>
            <a:ext cx="324610" cy="2703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204377" y="3814278"/>
            <a:ext cx="8685978" cy="819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How many bit patterns does a group of n bits have?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200" y="1984457"/>
            <a:ext cx="14674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Can be </a:t>
            </a:r>
          </a:p>
          <a:p>
            <a:r>
              <a:rPr lang="en-US" sz="2000" dirty="0"/>
              <a:t>either 0 or 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58135" y="2814487"/>
            <a:ext cx="52902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All patterns of 2-bits: 00, 01, 10, 11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473359" y="4916231"/>
            <a:ext cx="2367487" cy="1750009"/>
            <a:chOff x="1473359" y="4916231"/>
            <a:chExt cx="2367487" cy="1750009"/>
          </a:xfrm>
        </p:grpSpPr>
        <p:sp>
          <p:nvSpPr>
            <p:cNvPr id="16" name="TextBox 15"/>
            <p:cNvSpPr txBox="1"/>
            <p:nvPr/>
          </p:nvSpPr>
          <p:spPr>
            <a:xfrm>
              <a:off x="1473359" y="4916231"/>
              <a:ext cx="2367487" cy="58477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b</a:t>
              </a:r>
              <a:r>
                <a:rPr lang="en-US" sz="3200" baseline="-25000" dirty="0"/>
                <a:t>n-1</a:t>
              </a:r>
              <a:r>
                <a:rPr lang="en-US" sz="3200" dirty="0"/>
                <a:t>b</a:t>
              </a:r>
              <a:r>
                <a:rPr lang="en-US" sz="3200" baseline="-25000" dirty="0"/>
                <a:t>n-2</a:t>
              </a:r>
              <a:r>
                <a:rPr lang="en-US" sz="3200" dirty="0"/>
                <a:t>...b</a:t>
              </a:r>
              <a:r>
                <a:rPr lang="en-US" sz="3200" baseline="-25000" dirty="0"/>
                <a:t>1</a:t>
              </a:r>
              <a:r>
                <a:rPr lang="en-US" sz="3200" dirty="0"/>
                <a:t>b</a:t>
              </a:r>
              <a:r>
                <a:rPr lang="en-US" sz="3200" baseline="-25000" dirty="0"/>
                <a:t>0</a:t>
              </a:r>
              <a:endParaRPr lang="en-US" dirty="0"/>
            </a:p>
          </p:txBody>
        </p:sp>
        <p:sp>
          <p:nvSpPr>
            <p:cNvPr id="19" name="Left Brace 18"/>
            <p:cNvSpPr/>
            <p:nvPr/>
          </p:nvSpPr>
          <p:spPr>
            <a:xfrm rot="16200000">
              <a:off x="2342670" y="4864784"/>
              <a:ext cx="467060" cy="2090711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924644" y="6204575"/>
              <a:ext cx="8717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n bits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4303840" y="4965438"/>
            <a:ext cx="3822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# of patterns of n-bits: 2</a:t>
            </a:r>
            <a:r>
              <a:rPr lang="en-US" sz="2800" baseline="30000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61248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5" grpId="0"/>
      <p:bldP spid="2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Strawman</a:t>
            </a:r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dirty="0">
                <a:latin typeface="Verdana"/>
                <a:cs typeface="Verdana"/>
              </a:rPr>
              <a:t>Most significant bit (MSB) represents the sign</a:t>
            </a:r>
          </a:p>
          <a:p>
            <a:pPr marL="457200" lvl="1" indent="0">
              <a:buNone/>
            </a:pP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Rectangle 4"/>
          <p:cNvSpPr/>
          <p:nvPr/>
        </p:nvSpPr>
        <p:spPr>
          <a:xfrm>
            <a:off x="1008004" y="2599061"/>
            <a:ext cx="291295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0 0 0 0 0 0 1</a:t>
            </a:r>
            <a:r>
              <a:rPr lang="en-US" sz="2600" baseline="-25000" dirty="0">
                <a:latin typeface="Verdana"/>
                <a:cs typeface="Verdana"/>
              </a:rPr>
              <a:t>2</a:t>
            </a:r>
          </a:p>
        </p:txBody>
      </p:sp>
      <p:sp>
        <p:nvSpPr>
          <p:cNvPr id="5" name="Rectangle 4"/>
          <p:cNvSpPr/>
          <p:nvPr/>
        </p:nvSpPr>
        <p:spPr>
          <a:xfrm>
            <a:off x="1008004" y="3401227"/>
            <a:ext cx="284229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0 0 0 0 0 0 1</a:t>
            </a:r>
            <a:r>
              <a:rPr lang="en-US" altLang="zh-CN" sz="2600" baseline="-25000" dirty="0">
                <a:latin typeface="Verdana"/>
                <a:cs typeface="Verdana"/>
              </a:rPr>
              <a:t>2</a:t>
            </a:r>
            <a:endParaRPr lang="en-US" sz="2600" dirty="0">
              <a:latin typeface="Verdana"/>
              <a:cs typeface="Verdana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3888219" y="2848066"/>
            <a:ext cx="445641" cy="0"/>
          </a:xfrm>
          <a:prstGeom prst="straightConnector1">
            <a:avLst/>
          </a:prstGeom>
          <a:ln w="31750"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3888219" y="3668859"/>
            <a:ext cx="445641" cy="0"/>
          </a:xfrm>
          <a:prstGeom prst="straightConnector1">
            <a:avLst/>
          </a:prstGeom>
          <a:ln w="31750"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4"/>
          <p:cNvSpPr/>
          <p:nvPr/>
        </p:nvSpPr>
        <p:spPr>
          <a:xfrm>
            <a:off x="4680970" y="2590704"/>
            <a:ext cx="39663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1</a:t>
            </a:r>
            <a:endParaRPr lang="en-US" sz="2600" baseline="-25000" dirty="0">
              <a:latin typeface="Verdana"/>
              <a:cs typeface="Verdana"/>
            </a:endParaRPr>
          </a:p>
        </p:txBody>
      </p:sp>
      <p:sp>
        <p:nvSpPr>
          <p:cNvPr id="11" name="Rectangle 4"/>
          <p:cNvSpPr/>
          <p:nvPr/>
        </p:nvSpPr>
        <p:spPr>
          <a:xfrm>
            <a:off x="4529561" y="3398812"/>
            <a:ext cx="54804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-</a:t>
            </a:r>
            <a:r>
              <a:rPr lang="en-US" sz="2600" dirty="0">
                <a:latin typeface="Verdana"/>
                <a:cs typeface="Verdana"/>
              </a:rPr>
              <a:t>1</a:t>
            </a:r>
            <a:endParaRPr lang="en-US" sz="2600" baseline="-25000" dirty="0">
              <a:latin typeface="Verdana"/>
              <a:cs typeface="Verdana"/>
            </a:endParaRPr>
          </a:p>
        </p:txBody>
      </p:sp>
      <p:sp>
        <p:nvSpPr>
          <p:cNvPr id="12" name="Rectangle 4"/>
          <p:cNvSpPr/>
          <p:nvPr/>
        </p:nvSpPr>
        <p:spPr>
          <a:xfrm>
            <a:off x="1828581" y="4455581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0 0 0 0 0 0 0 1</a:t>
            </a:r>
          </a:p>
        </p:txBody>
      </p:sp>
      <p:sp>
        <p:nvSpPr>
          <p:cNvPr id="13" name="Rectangle 5"/>
          <p:cNvSpPr/>
          <p:nvPr/>
        </p:nvSpPr>
        <p:spPr>
          <a:xfrm>
            <a:off x="1711362" y="5062813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1 0 0 0 0 0 0 1 </a:t>
            </a:r>
          </a:p>
        </p:txBody>
      </p:sp>
      <p:sp>
        <p:nvSpPr>
          <p:cNvPr id="14" name="TextBox 6"/>
          <p:cNvSpPr txBox="1"/>
          <p:nvPr/>
        </p:nvSpPr>
        <p:spPr>
          <a:xfrm>
            <a:off x="1213517" y="5055089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15" name="Straight Connector 8"/>
          <p:cNvCxnSpPr/>
          <p:nvPr/>
        </p:nvCxnSpPr>
        <p:spPr>
          <a:xfrm>
            <a:off x="1025361" y="5733444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9"/>
          <p:cNvSpPr/>
          <p:nvPr/>
        </p:nvSpPr>
        <p:spPr>
          <a:xfrm>
            <a:off x="1711362" y="5961762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1 0 0 0 0 0 1 0</a:t>
            </a:r>
          </a:p>
        </p:txBody>
      </p:sp>
    </p:spTree>
    <p:extLst>
      <p:ext uri="{BB962C8B-B14F-4D97-AF65-F5344CB8AC3E}">
        <p14:creationId xmlns:p14="http://schemas.microsoft.com/office/powerpoint/2010/main" val="30716796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Strawman</a:t>
            </a:r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dirty="0">
                <a:latin typeface="Verdana"/>
                <a:cs typeface="Verdana"/>
              </a:rPr>
              <a:t>Most significant bit (MSB) represents the sign</a:t>
            </a:r>
          </a:p>
          <a:p>
            <a:pPr marL="457200" lvl="1" indent="0">
              <a:buNone/>
            </a:pP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" name="Rectangle 4"/>
          <p:cNvSpPr/>
          <p:nvPr/>
        </p:nvSpPr>
        <p:spPr>
          <a:xfrm>
            <a:off x="1008004" y="2599061"/>
            <a:ext cx="291295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0 0 0 0 0 0 1</a:t>
            </a:r>
            <a:r>
              <a:rPr lang="en-US" sz="2600" baseline="-25000" dirty="0">
                <a:latin typeface="Verdana"/>
                <a:cs typeface="Verdana"/>
              </a:rPr>
              <a:t>2</a:t>
            </a:r>
          </a:p>
        </p:txBody>
      </p:sp>
      <p:sp>
        <p:nvSpPr>
          <p:cNvPr id="5" name="Rectangle 4"/>
          <p:cNvSpPr/>
          <p:nvPr/>
        </p:nvSpPr>
        <p:spPr>
          <a:xfrm>
            <a:off x="1008004" y="3401227"/>
            <a:ext cx="284229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0 0 0 0 0 0 1</a:t>
            </a:r>
            <a:r>
              <a:rPr lang="en-US" altLang="zh-CN" sz="2600" baseline="-25000" dirty="0">
                <a:latin typeface="Verdana"/>
                <a:cs typeface="Verdana"/>
              </a:rPr>
              <a:t>2</a:t>
            </a:r>
            <a:endParaRPr lang="en-US" sz="2600" dirty="0">
              <a:latin typeface="Verdana"/>
              <a:cs typeface="Verdana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3888219" y="2848066"/>
            <a:ext cx="445641" cy="0"/>
          </a:xfrm>
          <a:prstGeom prst="straightConnector1">
            <a:avLst/>
          </a:prstGeom>
          <a:ln w="31750"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线箭头连接符 8"/>
          <p:cNvCxnSpPr/>
          <p:nvPr/>
        </p:nvCxnSpPr>
        <p:spPr>
          <a:xfrm>
            <a:off x="3888219" y="3668859"/>
            <a:ext cx="445641" cy="0"/>
          </a:xfrm>
          <a:prstGeom prst="straightConnector1">
            <a:avLst/>
          </a:prstGeom>
          <a:ln w="31750"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4"/>
          <p:cNvSpPr/>
          <p:nvPr/>
        </p:nvSpPr>
        <p:spPr>
          <a:xfrm>
            <a:off x="4680970" y="2590704"/>
            <a:ext cx="39663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1</a:t>
            </a:r>
            <a:endParaRPr lang="en-US" sz="2600" baseline="-25000" dirty="0">
              <a:latin typeface="Verdana"/>
              <a:cs typeface="Verdana"/>
            </a:endParaRPr>
          </a:p>
        </p:txBody>
      </p:sp>
      <p:sp>
        <p:nvSpPr>
          <p:cNvPr id="11" name="Rectangle 4"/>
          <p:cNvSpPr/>
          <p:nvPr/>
        </p:nvSpPr>
        <p:spPr>
          <a:xfrm>
            <a:off x="4529561" y="3398812"/>
            <a:ext cx="54804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FF0000"/>
                </a:solidFill>
                <a:latin typeface="Verdana"/>
                <a:cs typeface="Verdana"/>
              </a:rPr>
              <a:t>-</a:t>
            </a:r>
            <a:r>
              <a:rPr lang="en-US" sz="2600" dirty="0">
                <a:latin typeface="Verdana"/>
                <a:cs typeface="Verdana"/>
              </a:rPr>
              <a:t>1</a:t>
            </a:r>
            <a:endParaRPr lang="en-US" sz="2600" baseline="-25000" dirty="0">
              <a:latin typeface="Verdana"/>
              <a:cs typeface="Verdana"/>
            </a:endParaRPr>
          </a:p>
        </p:txBody>
      </p:sp>
      <p:sp>
        <p:nvSpPr>
          <p:cNvPr id="12" name="Rectangle 4"/>
          <p:cNvSpPr/>
          <p:nvPr/>
        </p:nvSpPr>
        <p:spPr>
          <a:xfrm>
            <a:off x="1828581" y="4455581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0 0 0 0 0 0 0 1</a:t>
            </a:r>
          </a:p>
        </p:txBody>
      </p:sp>
      <p:sp>
        <p:nvSpPr>
          <p:cNvPr id="13" name="Rectangle 5"/>
          <p:cNvSpPr/>
          <p:nvPr/>
        </p:nvSpPr>
        <p:spPr>
          <a:xfrm>
            <a:off x="1711362" y="5062813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1 0 0 0 0 0 0 1 </a:t>
            </a:r>
          </a:p>
        </p:txBody>
      </p:sp>
      <p:sp>
        <p:nvSpPr>
          <p:cNvPr id="14" name="TextBox 6"/>
          <p:cNvSpPr txBox="1"/>
          <p:nvPr/>
        </p:nvSpPr>
        <p:spPr>
          <a:xfrm>
            <a:off x="1213517" y="5055089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15" name="Straight Connector 8"/>
          <p:cNvCxnSpPr/>
          <p:nvPr/>
        </p:nvCxnSpPr>
        <p:spPr>
          <a:xfrm>
            <a:off x="1025361" y="5733444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9"/>
          <p:cNvSpPr/>
          <p:nvPr/>
        </p:nvSpPr>
        <p:spPr>
          <a:xfrm>
            <a:off x="1711362" y="5961762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1 0 0 0 0 0 1 0</a:t>
            </a:r>
          </a:p>
        </p:txBody>
      </p:sp>
      <p:sp>
        <p:nvSpPr>
          <p:cNvPr id="18" name="Rectangle 4"/>
          <p:cNvSpPr/>
          <p:nvPr/>
        </p:nvSpPr>
        <p:spPr>
          <a:xfrm>
            <a:off x="5223369" y="5928214"/>
            <a:ext cx="137753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600" dirty="0">
                <a:latin typeface="Verdana"/>
                <a:cs typeface="Verdana"/>
              </a:rPr>
              <a:t> </a:t>
            </a:r>
            <a:r>
              <a:rPr lang="en-US" altLang="zh-CN" sz="2600" dirty="0">
                <a:solidFill>
                  <a:srgbClr val="FF0000"/>
                </a:solidFill>
                <a:latin typeface="Verdana"/>
                <a:cs typeface="Verdana"/>
              </a:rPr>
              <a:t>-</a:t>
            </a:r>
            <a:r>
              <a:rPr lang="en-US" altLang="zh-CN" sz="2600" dirty="0">
                <a:latin typeface="Verdana"/>
                <a:cs typeface="Verdana"/>
              </a:rPr>
              <a:t>2</a:t>
            </a:r>
            <a:r>
              <a:rPr lang="zh-CN" altLang="en-US" sz="2600" dirty="0">
                <a:latin typeface="Verdana"/>
                <a:cs typeface="Verdana"/>
              </a:rPr>
              <a:t> </a:t>
            </a:r>
            <a:r>
              <a:rPr lang="en-US" altLang="zh-CN" sz="2600" dirty="0">
                <a:latin typeface="Verdana"/>
                <a:cs typeface="Verdana"/>
              </a:rPr>
              <a:t>???</a:t>
            </a:r>
            <a:endParaRPr lang="en-US" sz="2600" baseline="-25000" dirty="0">
              <a:latin typeface="Verdana"/>
              <a:cs typeface="Verdana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0907" y="5740741"/>
            <a:ext cx="741031" cy="770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37755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Two’s complement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13519" y="1981301"/>
            <a:ext cx="3211734" cy="690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latin typeface="Arial"/>
                <a:cs typeface="Arial"/>
              </a:rPr>
              <a:t>Byte 10010110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altLang="zh-CN" sz="1100" dirty="0">
              <a:latin typeface="Arial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91020" y="2751891"/>
            <a:ext cx="31187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Arial"/>
                <a:cs typeface="Arial"/>
              </a:rPr>
              <a:t>Unsigned number</a:t>
            </a:r>
            <a:endParaRPr lang="zh-CN" altLang="en-US" sz="2800" dirty="0">
              <a:latin typeface="Arial"/>
              <a:cs typeface="Arial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96750" y="3383486"/>
            <a:ext cx="9120260" cy="459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2600" dirty="0">
                <a:latin typeface="Arial"/>
                <a:cs typeface="Arial"/>
              </a:rPr>
              <a:t>1 * 2</a:t>
            </a:r>
            <a:r>
              <a:rPr lang="en-US" altLang="zh-CN" sz="2600" baseline="30000" dirty="0">
                <a:latin typeface="Arial"/>
                <a:cs typeface="Arial"/>
              </a:rPr>
              <a:t>7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6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5 </a:t>
            </a:r>
            <a:r>
              <a:rPr lang="en-US" altLang="zh-CN" sz="2600" dirty="0">
                <a:latin typeface="Arial"/>
                <a:cs typeface="Arial"/>
              </a:rPr>
              <a:t>+ 1 * 2</a:t>
            </a:r>
            <a:r>
              <a:rPr lang="en-US" altLang="zh-CN" sz="2600" baseline="30000" dirty="0">
                <a:latin typeface="Arial"/>
                <a:cs typeface="Arial"/>
              </a:rPr>
              <a:t>4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3 </a:t>
            </a:r>
            <a:r>
              <a:rPr lang="en-US" altLang="zh-CN" sz="2600" dirty="0">
                <a:latin typeface="Arial"/>
                <a:cs typeface="Arial"/>
              </a:rPr>
              <a:t>+ 1 * 2</a:t>
            </a:r>
            <a:r>
              <a:rPr lang="en-US" altLang="zh-CN" sz="2600" baseline="30000" dirty="0">
                <a:latin typeface="Arial"/>
                <a:cs typeface="Arial"/>
              </a:rPr>
              <a:t>2 </a:t>
            </a:r>
            <a:r>
              <a:rPr lang="en-US" altLang="zh-CN" sz="2600" dirty="0">
                <a:latin typeface="Arial"/>
                <a:cs typeface="Arial"/>
              </a:rPr>
              <a:t>+ 1 * 2</a:t>
            </a:r>
            <a:r>
              <a:rPr lang="en-US" altLang="zh-CN" sz="2600" baseline="30000" dirty="0">
                <a:latin typeface="Arial"/>
                <a:cs typeface="Arial"/>
              </a:rPr>
              <a:t>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8182106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Two’s complement</a:t>
            </a:r>
            <a:endParaRPr kumimoji="1"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313519" y="1981301"/>
            <a:ext cx="3211734" cy="690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latin typeface="Arial"/>
                <a:cs typeface="Arial"/>
              </a:rPr>
              <a:t>Byte 10010110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altLang="zh-CN" sz="1100" dirty="0">
              <a:latin typeface="Arial"/>
              <a:cs typeface="Arial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91020" y="2751891"/>
            <a:ext cx="31187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Arial"/>
                <a:cs typeface="Arial"/>
              </a:rPr>
              <a:t>Unsigned number</a:t>
            </a:r>
            <a:endParaRPr lang="zh-CN" altLang="en-US" sz="2800" dirty="0">
              <a:latin typeface="Arial"/>
              <a:cs typeface="Arial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96750" y="3383486"/>
            <a:ext cx="9120260" cy="459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2600" dirty="0">
                <a:latin typeface="Arial"/>
                <a:cs typeface="Arial"/>
              </a:rPr>
              <a:t>1 * 2</a:t>
            </a:r>
            <a:r>
              <a:rPr lang="en-US" altLang="zh-CN" sz="2600" baseline="30000" dirty="0">
                <a:latin typeface="Arial"/>
                <a:cs typeface="Arial"/>
              </a:rPr>
              <a:t>7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6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5 </a:t>
            </a:r>
            <a:r>
              <a:rPr lang="en-US" altLang="zh-CN" sz="2600" dirty="0">
                <a:latin typeface="Arial"/>
                <a:cs typeface="Arial"/>
              </a:rPr>
              <a:t>+ 1 * 2</a:t>
            </a:r>
            <a:r>
              <a:rPr lang="en-US" altLang="zh-CN" sz="2600" baseline="30000" dirty="0">
                <a:latin typeface="Arial"/>
                <a:cs typeface="Arial"/>
              </a:rPr>
              <a:t>4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3 </a:t>
            </a:r>
            <a:r>
              <a:rPr lang="en-US" altLang="zh-CN" sz="2600" dirty="0">
                <a:latin typeface="Arial"/>
                <a:cs typeface="Arial"/>
              </a:rPr>
              <a:t>+ 1 * 2</a:t>
            </a:r>
            <a:r>
              <a:rPr lang="en-US" altLang="zh-CN" sz="2600" baseline="30000" dirty="0">
                <a:latin typeface="Arial"/>
                <a:cs typeface="Arial"/>
              </a:rPr>
              <a:t>2 </a:t>
            </a:r>
            <a:r>
              <a:rPr lang="en-US" altLang="zh-CN" sz="2600" dirty="0">
                <a:latin typeface="Arial"/>
                <a:cs typeface="Arial"/>
              </a:rPr>
              <a:t>+ 1 * 2</a:t>
            </a:r>
            <a:r>
              <a:rPr lang="en-US" altLang="zh-CN" sz="2600" baseline="30000" dirty="0">
                <a:latin typeface="Arial"/>
                <a:cs typeface="Arial"/>
              </a:rPr>
              <a:t>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0</a:t>
            </a:r>
          </a:p>
        </p:txBody>
      </p:sp>
      <p:sp>
        <p:nvSpPr>
          <p:cNvPr id="11" name="矩形 10"/>
          <p:cNvSpPr/>
          <p:nvPr/>
        </p:nvSpPr>
        <p:spPr>
          <a:xfrm>
            <a:off x="180936" y="4340584"/>
            <a:ext cx="26212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solidFill>
                  <a:srgbClr val="FF0000"/>
                </a:solidFill>
                <a:latin typeface="Arial"/>
                <a:cs typeface="Arial"/>
              </a:rPr>
              <a:t>Signed number</a:t>
            </a:r>
            <a:endParaRPr lang="zh-CN" altLang="en-US" sz="2800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23620" y="4995919"/>
            <a:ext cx="9120260" cy="459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2600" dirty="0">
                <a:solidFill>
                  <a:srgbClr val="FF0000"/>
                </a:solidFill>
                <a:latin typeface="Arial"/>
                <a:cs typeface="Arial"/>
              </a:rPr>
              <a:t>-1</a:t>
            </a:r>
            <a:r>
              <a:rPr lang="en-US" altLang="zh-CN" sz="2600" dirty="0">
                <a:latin typeface="Arial"/>
                <a:cs typeface="Arial"/>
              </a:rPr>
              <a:t> * 2</a:t>
            </a:r>
            <a:r>
              <a:rPr lang="en-US" altLang="zh-CN" sz="2600" baseline="30000" dirty="0">
                <a:latin typeface="Arial"/>
                <a:cs typeface="Arial"/>
              </a:rPr>
              <a:t>7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6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5 </a:t>
            </a:r>
            <a:r>
              <a:rPr lang="en-US" altLang="zh-CN" sz="2600" dirty="0">
                <a:latin typeface="Arial"/>
                <a:cs typeface="Arial"/>
              </a:rPr>
              <a:t>+ 1 * 2</a:t>
            </a:r>
            <a:r>
              <a:rPr lang="en-US" altLang="zh-CN" sz="2600" baseline="30000" dirty="0">
                <a:latin typeface="Arial"/>
                <a:cs typeface="Arial"/>
              </a:rPr>
              <a:t>4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3 </a:t>
            </a:r>
            <a:r>
              <a:rPr lang="en-US" altLang="zh-CN" sz="2600" dirty="0">
                <a:latin typeface="Arial"/>
                <a:cs typeface="Arial"/>
              </a:rPr>
              <a:t>+ 1 * 2</a:t>
            </a:r>
            <a:r>
              <a:rPr lang="en-US" altLang="zh-CN" sz="2600" baseline="30000" dirty="0">
                <a:latin typeface="Arial"/>
                <a:cs typeface="Arial"/>
              </a:rPr>
              <a:t>2 </a:t>
            </a:r>
            <a:r>
              <a:rPr lang="en-US" altLang="zh-CN" sz="2600" dirty="0">
                <a:latin typeface="Arial"/>
                <a:cs typeface="Arial"/>
              </a:rPr>
              <a:t>+ 1 * 2</a:t>
            </a:r>
            <a:r>
              <a:rPr lang="en-US" altLang="zh-CN" sz="2600" baseline="30000" dirty="0">
                <a:latin typeface="Arial"/>
                <a:cs typeface="Arial"/>
              </a:rPr>
              <a:t> </a:t>
            </a:r>
            <a:r>
              <a:rPr lang="en-US" altLang="zh-CN" sz="2600" dirty="0">
                <a:latin typeface="Arial"/>
                <a:cs typeface="Arial"/>
              </a:rPr>
              <a:t>+ 0 * 2</a:t>
            </a:r>
            <a:r>
              <a:rPr lang="en-US" altLang="zh-CN" sz="2600" baseline="30000" dirty="0">
                <a:latin typeface="Arial"/>
                <a:cs typeface="Arial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0758843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Two’s complement</a:t>
            </a:r>
            <a:endParaRPr kumimoji="1" lang="zh-CN" altLang="en-US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7856184"/>
              </p:ext>
            </p:extLst>
          </p:nvPr>
        </p:nvGraphicFramePr>
        <p:xfrm>
          <a:off x="701675" y="1816100"/>
          <a:ext cx="3027363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51" name="公式" r:id="rId3" imgW="1130300" imgH="266700" progId="Equation.3">
                  <p:embed/>
                </p:oleObj>
              </mc:Choice>
              <mc:Fallback>
                <p:oleObj name="公式" r:id="rId3" imgW="11303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675" y="1816100"/>
                        <a:ext cx="3027363" cy="71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574283" y="3393081"/>
            <a:ext cx="7628808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latin typeface="Arial"/>
                <a:cs typeface="Arial"/>
              </a:rPr>
              <a:t>MSB:  </a:t>
            </a:r>
            <a:r>
              <a:rPr lang="en-US" altLang="zh-CN" sz="3200" dirty="0" err="1">
                <a:latin typeface="Arial"/>
                <a:cs typeface="Arial"/>
              </a:rPr>
              <a:t>val</a:t>
            </a:r>
            <a:r>
              <a:rPr lang="en-US" altLang="zh-CN" sz="3200" dirty="0">
                <a:latin typeface="Arial"/>
                <a:cs typeface="Arial"/>
              </a:rPr>
              <a:t>( </a:t>
            </a:r>
            <a:r>
              <a:rPr lang="en-US" altLang="zh-CN" sz="3200" dirty="0" err="1">
                <a:latin typeface="Consolas"/>
                <a:cs typeface="Consolas"/>
              </a:rPr>
              <a:t>b</a:t>
            </a:r>
            <a:r>
              <a:rPr lang="en-US" altLang="zh-CN" sz="3200" baseline="-25000" dirty="0" err="1">
                <a:latin typeface="Consolas"/>
                <a:cs typeface="Consolas"/>
              </a:rPr>
              <a:t>w</a:t>
            </a:r>
            <a:r>
              <a:rPr lang="en-US" altLang="zh-CN" sz="3200" baseline="-25000" dirty="0">
                <a:latin typeface="Consolas"/>
                <a:cs typeface="Consolas"/>
              </a:rPr>
              <a:t> </a:t>
            </a:r>
            <a:r>
              <a:rPr lang="en-US" altLang="zh-CN" sz="3200" dirty="0">
                <a:latin typeface="Consolas"/>
                <a:cs typeface="Consolas"/>
              </a:rPr>
              <a:t>)</a:t>
            </a:r>
            <a:r>
              <a:rPr lang="en-US" altLang="zh-CN" sz="3200" baseline="-25000" dirty="0">
                <a:latin typeface="Consolas"/>
                <a:cs typeface="Consolas"/>
              </a:rPr>
              <a:t> </a:t>
            </a:r>
            <a:r>
              <a:rPr lang="en-US" altLang="zh-CN" sz="3200" dirty="0">
                <a:latin typeface="Consolas"/>
                <a:cs typeface="Consolas"/>
              </a:rPr>
              <a:t>= -</a:t>
            </a:r>
            <a:r>
              <a:rPr lang="en-US" altLang="zh-CN" sz="3200" dirty="0" err="1">
                <a:latin typeface="Consolas"/>
                <a:cs typeface="Consolas"/>
              </a:rPr>
              <a:t>b</a:t>
            </a:r>
            <a:r>
              <a:rPr lang="en-US" altLang="zh-CN" sz="3200" baseline="-25000" dirty="0" err="1">
                <a:latin typeface="Consolas"/>
                <a:cs typeface="Consolas"/>
              </a:rPr>
              <a:t>w</a:t>
            </a:r>
            <a:r>
              <a:rPr lang="en-US" altLang="zh-CN" sz="3200" dirty="0">
                <a:latin typeface="Consolas"/>
                <a:cs typeface="Consolas"/>
              </a:rPr>
              <a:t> * 2</a:t>
            </a:r>
            <a:r>
              <a:rPr lang="en-US" altLang="zh-CN" sz="3200" baseline="30000" dirty="0">
                <a:latin typeface="Consolas"/>
                <a:cs typeface="Consolas"/>
              </a:rPr>
              <a:t>w</a:t>
            </a:r>
          </a:p>
        </p:txBody>
      </p:sp>
      <p:sp>
        <p:nvSpPr>
          <p:cNvPr id="6" name="矩形 5"/>
          <p:cNvSpPr/>
          <p:nvPr/>
        </p:nvSpPr>
        <p:spPr>
          <a:xfrm>
            <a:off x="562630" y="4174629"/>
            <a:ext cx="8124169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latin typeface="Arial"/>
                <a:cs typeface="Arial"/>
              </a:rPr>
              <a:t>Other:  </a:t>
            </a:r>
            <a:r>
              <a:rPr lang="en-US" altLang="zh-CN" sz="3200" dirty="0" err="1">
                <a:latin typeface="Arial"/>
                <a:cs typeface="Arial"/>
              </a:rPr>
              <a:t>val</a:t>
            </a:r>
            <a:r>
              <a:rPr lang="en-US" altLang="zh-CN" sz="3200" dirty="0">
                <a:latin typeface="Arial"/>
                <a:cs typeface="Arial"/>
              </a:rPr>
              <a:t> ( </a:t>
            </a:r>
            <a:r>
              <a:rPr lang="en-US" altLang="zh-CN" sz="3200" dirty="0">
                <a:latin typeface="Consolas"/>
                <a:cs typeface="Consolas"/>
              </a:rPr>
              <a:t>b</a:t>
            </a:r>
            <a:r>
              <a:rPr lang="en-US" altLang="zh-CN" sz="3200" baseline="-25000" dirty="0">
                <a:latin typeface="Consolas"/>
                <a:cs typeface="Consolas"/>
              </a:rPr>
              <a:t>i </a:t>
            </a:r>
            <a:r>
              <a:rPr lang="en-US" altLang="zh-CN" sz="3200" dirty="0">
                <a:latin typeface="Consolas"/>
                <a:cs typeface="Consolas"/>
              </a:rPr>
              <a:t>)</a:t>
            </a:r>
            <a:r>
              <a:rPr lang="en-US" altLang="zh-CN" sz="3200" baseline="-25000" dirty="0">
                <a:latin typeface="Consolas"/>
                <a:cs typeface="Consolas"/>
              </a:rPr>
              <a:t> </a:t>
            </a:r>
            <a:r>
              <a:rPr lang="en-US" altLang="zh-CN" sz="3200" dirty="0">
                <a:latin typeface="Consolas"/>
                <a:cs typeface="Consolas"/>
              </a:rPr>
              <a:t>= b</a:t>
            </a:r>
            <a:r>
              <a:rPr lang="en-US" altLang="zh-CN" sz="3200" baseline="-25000" dirty="0">
                <a:latin typeface="Consolas"/>
                <a:cs typeface="Consolas"/>
              </a:rPr>
              <a:t>i</a:t>
            </a:r>
            <a:r>
              <a:rPr lang="en-US" altLang="zh-CN" sz="3200" dirty="0">
                <a:latin typeface="Consolas"/>
                <a:cs typeface="Consolas"/>
              </a:rPr>
              <a:t> * 2</a:t>
            </a:r>
            <a:r>
              <a:rPr lang="en-US" altLang="zh-CN" sz="3200" baseline="30000" dirty="0">
                <a:latin typeface="Consolas"/>
                <a:cs typeface="Consolas"/>
              </a:rPr>
              <a:t>i</a:t>
            </a:r>
            <a:r>
              <a:rPr lang="en-US" altLang="zh-CN" sz="3200" dirty="0">
                <a:latin typeface="Consolas"/>
                <a:cs typeface="Consolas"/>
              </a:rPr>
              <a:t>,  </a:t>
            </a:r>
            <a:r>
              <a:rPr lang="en-US" altLang="zh-CN" sz="2400" dirty="0">
                <a:latin typeface="Consolas"/>
                <a:cs typeface="Consolas"/>
              </a:rPr>
              <a:t>0 &lt;= </a:t>
            </a:r>
            <a:r>
              <a:rPr lang="en-US" altLang="zh-CN" sz="2400" dirty="0" err="1">
                <a:latin typeface="Consolas"/>
                <a:cs typeface="Consolas"/>
              </a:rPr>
              <a:t>i</a:t>
            </a:r>
            <a:r>
              <a:rPr lang="en-US" altLang="zh-CN" sz="2400" dirty="0">
                <a:latin typeface="Consolas"/>
                <a:cs typeface="Consolas"/>
              </a:rPr>
              <a:t> &lt; w</a:t>
            </a:r>
            <a:endParaRPr lang="en-US" altLang="zh-CN" sz="2400" baseline="30000" dirty="0">
              <a:latin typeface="Consolas"/>
              <a:cs typeface="Consolas"/>
            </a:endParaRP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1611454"/>
              </p:ext>
            </p:extLst>
          </p:nvPr>
        </p:nvGraphicFramePr>
        <p:xfrm>
          <a:off x="4895850" y="1703388"/>
          <a:ext cx="3333750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52" name="公式" r:id="rId5" imgW="1511300" imgH="457200" progId="Equation.3">
                  <p:embed/>
                </p:oleObj>
              </mc:Choice>
              <mc:Fallback>
                <p:oleObj name="公式" r:id="rId5" imgW="1511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95850" y="1703388"/>
                        <a:ext cx="3333750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067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Two’s complement</a:t>
            </a:r>
            <a:endParaRPr kumimoji="1" lang="zh-CN" alt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150165"/>
              </p:ext>
            </p:extLst>
          </p:nvPr>
        </p:nvGraphicFramePr>
        <p:xfrm>
          <a:off x="546575" y="3398850"/>
          <a:ext cx="7730994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8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89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26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Arial"/>
                          <a:cs typeface="Arial"/>
                        </a:rPr>
                        <a:t>Binary</a:t>
                      </a:r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Arial"/>
                          <a:cs typeface="Arial"/>
                        </a:rPr>
                        <a:t>Value</a:t>
                      </a:r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1000 0001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2400" baseline="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2400" b="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1010 0101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baseline="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47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0101 0101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baseline="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Object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1301743"/>
              </p:ext>
            </p:extLst>
          </p:nvPr>
        </p:nvGraphicFramePr>
        <p:xfrm>
          <a:off x="701675" y="1816100"/>
          <a:ext cx="3027363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75" name="公式" r:id="rId3" imgW="1130300" imgH="266700" progId="Equation.3">
                  <p:embed/>
                </p:oleObj>
              </mc:Choice>
              <mc:Fallback>
                <p:oleObj name="公式" r:id="rId3" imgW="11303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675" y="1816100"/>
                        <a:ext cx="3027363" cy="71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7347549"/>
              </p:ext>
            </p:extLst>
          </p:nvPr>
        </p:nvGraphicFramePr>
        <p:xfrm>
          <a:off x="4895850" y="1703388"/>
          <a:ext cx="3333750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76" name="公式" r:id="rId5" imgW="1511300" imgH="457200" progId="Equation.3">
                  <p:embed/>
                </p:oleObj>
              </mc:Choice>
              <mc:Fallback>
                <p:oleObj name="公式" r:id="rId5" imgW="1511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95850" y="1703388"/>
                        <a:ext cx="3333750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5987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400" dirty="0">
                <a:latin typeface="Arial"/>
                <a:cs typeface="Arial"/>
              </a:rPr>
              <a:t>Two’s complement</a:t>
            </a:r>
            <a:endParaRPr kumimoji="1" lang="zh-CN" altLang="en-US" sz="4400" dirty="0">
              <a:latin typeface="Arial"/>
              <a:cs typeface="Arial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118956"/>
              </p:ext>
            </p:extLst>
          </p:nvPr>
        </p:nvGraphicFramePr>
        <p:xfrm>
          <a:off x="546575" y="3398850"/>
          <a:ext cx="7730994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103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40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05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Arial"/>
                          <a:cs typeface="Arial"/>
                        </a:rPr>
                        <a:t>Binary</a:t>
                      </a:r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Arial"/>
                          <a:cs typeface="Arial"/>
                        </a:rPr>
                        <a:t>Value</a:t>
                      </a:r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1000 0001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-1</a:t>
                      </a:r>
                      <a:r>
                        <a:rPr lang="zh-CN" altLang="en-US" sz="2400" baseline="0" dirty="0">
                          <a:latin typeface="Arial"/>
                          <a:cs typeface="Arial"/>
                        </a:rPr>
                        <a:t> * 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7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 + 1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-127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1010 0101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47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0101 0101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Object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1301743"/>
              </p:ext>
            </p:extLst>
          </p:nvPr>
        </p:nvGraphicFramePr>
        <p:xfrm>
          <a:off x="701675" y="1816100"/>
          <a:ext cx="3027363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9" name="公式" r:id="rId3" imgW="1130300" imgH="266700" progId="Equation.3">
                  <p:embed/>
                </p:oleObj>
              </mc:Choice>
              <mc:Fallback>
                <p:oleObj name="公式" r:id="rId3" imgW="11303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675" y="1816100"/>
                        <a:ext cx="3027363" cy="71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7347549"/>
              </p:ext>
            </p:extLst>
          </p:nvPr>
        </p:nvGraphicFramePr>
        <p:xfrm>
          <a:off x="4895850" y="1703388"/>
          <a:ext cx="3333750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00" name="公式" r:id="rId5" imgW="1511300" imgH="457200" progId="Equation.3">
                  <p:embed/>
                </p:oleObj>
              </mc:Choice>
              <mc:Fallback>
                <p:oleObj name="公式" r:id="rId5" imgW="1511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95850" y="1703388"/>
                        <a:ext cx="3333750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504396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400" dirty="0">
                <a:latin typeface="Arial"/>
                <a:cs typeface="Arial"/>
              </a:rPr>
              <a:t>Two’s complement</a:t>
            </a:r>
            <a:endParaRPr kumimoji="1" lang="zh-CN" altLang="en-US" sz="4400" dirty="0">
              <a:latin typeface="Arial"/>
              <a:cs typeface="Arial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4727287"/>
              </p:ext>
            </p:extLst>
          </p:nvPr>
        </p:nvGraphicFramePr>
        <p:xfrm>
          <a:off x="546575" y="3398850"/>
          <a:ext cx="7288554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630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219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35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Arial"/>
                          <a:cs typeface="Arial"/>
                        </a:rPr>
                        <a:t>Binary</a:t>
                      </a:r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Arial"/>
                          <a:cs typeface="Arial"/>
                        </a:rPr>
                        <a:t>Value</a:t>
                      </a:r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1000 0001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-1</a:t>
                      </a:r>
                      <a:r>
                        <a:rPr lang="zh-CN" altLang="en-US" sz="2400" baseline="0" dirty="0">
                          <a:latin typeface="Arial"/>
                          <a:cs typeface="Arial"/>
                        </a:rPr>
                        <a:t> * 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7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 + 1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-127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1010 0101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-1 * 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7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 + 2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5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 + 2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2 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+ 2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0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-91</a:t>
                      </a:r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47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0101 0101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baseline="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>
                          <a:latin typeface="Arial"/>
                          <a:cs typeface="Arial"/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Object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1301743"/>
              </p:ext>
            </p:extLst>
          </p:nvPr>
        </p:nvGraphicFramePr>
        <p:xfrm>
          <a:off x="701675" y="1816100"/>
          <a:ext cx="3027363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94" name="公式" r:id="rId3" imgW="1130300" imgH="266700" progId="Equation.3">
                  <p:embed/>
                </p:oleObj>
              </mc:Choice>
              <mc:Fallback>
                <p:oleObj name="公式" r:id="rId3" imgW="11303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675" y="1816100"/>
                        <a:ext cx="3027363" cy="71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7347549"/>
              </p:ext>
            </p:extLst>
          </p:nvPr>
        </p:nvGraphicFramePr>
        <p:xfrm>
          <a:off x="4895850" y="1703388"/>
          <a:ext cx="3333750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95" name="公式" r:id="rId5" imgW="1511300" imgH="457200" progId="Equation.3">
                  <p:embed/>
                </p:oleObj>
              </mc:Choice>
              <mc:Fallback>
                <p:oleObj name="公式" r:id="rId5" imgW="1511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95850" y="1703388"/>
                        <a:ext cx="3333750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132926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400" dirty="0">
                <a:latin typeface="Arial"/>
                <a:cs typeface="Arial"/>
              </a:rPr>
              <a:t>Two’s complement</a:t>
            </a:r>
            <a:endParaRPr kumimoji="1" lang="zh-CN" altLang="en-US" sz="4400" dirty="0">
              <a:latin typeface="Arial"/>
              <a:cs typeface="Arial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674472"/>
              </p:ext>
            </p:extLst>
          </p:nvPr>
        </p:nvGraphicFramePr>
        <p:xfrm>
          <a:off x="546575" y="3398850"/>
          <a:ext cx="7288554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596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254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35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Arial"/>
                          <a:cs typeface="Arial"/>
                        </a:rPr>
                        <a:t>Binary</a:t>
                      </a:r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Arial"/>
                          <a:cs typeface="Arial"/>
                        </a:rPr>
                        <a:t>Value</a:t>
                      </a:r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1000 0001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-1</a:t>
                      </a:r>
                      <a:r>
                        <a:rPr lang="zh-CN" altLang="en-US" sz="2400" baseline="0" dirty="0">
                          <a:latin typeface="Arial"/>
                          <a:cs typeface="Arial"/>
                        </a:rPr>
                        <a:t> * 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7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 + 1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-127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1010 0101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-1 * 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7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 + 2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5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 + 2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2 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+ 2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0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-91</a:t>
                      </a:r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47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Arial"/>
                          <a:cs typeface="Arial"/>
                        </a:rPr>
                        <a:t>0101 0101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 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6 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+ 2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4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 + 2</a:t>
                      </a:r>
                      <a:r>
                        <a:rPr lang="en-US" altLang="zh-CN" sz="2400" baseline="30000" dirty="0">
                          <a:latin typeface="Arial"/>
                          <a:cs typeface="Arial"/>
                        </a:rPr>
                        <a:t>2 </a:t>
                      </a:r>
                      <a:r>
                        <a:rPr lang="en-US" altLang="zh-CN" sz="2400" baseline="0" dirty="0">
                          <a:latin typeface="Arial"/>
                          <a:cs typeface="Arial"/>
                        </a:rPr>
                        <a:t>+ 2</a:t>
                      </a:r>
                      <a:endParaRPr lang="en-US" altLang="zh-CN" sz="2400" baseline="300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altLang="zh-CN" sz="2400" dirty="0">
                          <a:latin typeface="Arial"/>
                          <a:cs typeface="Arial"/>
                        </a:rPr>
                        <a:t>85</a:t>
                      </a:r>
                      <a:endParaRPr lang="zh-CN" altLang="en-US" sz="2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1301743"/>
              </p:ext>
            </p:extLst>
          </p:nvPr>
        </p:nvGraphicFramePr>
        <p:xfrm>
          <a:off x="701675" y="1816100"/>
          <a:ext cx="3027363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02" name="公式" r:id="rId3" imgW="1130300" imgH="266700" progId="Equation.3">
                  <p:embed/>
                </p:oleObj>
              </mc:Choice>
              <mc:Fallback>
                <p:oleObj name="公式" r:id="rId3" imgW="11303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675" y="1816100"/>
                        <a:ext cx="3027363" cy="71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7347549"/>
              </p:ext>
            </p:extLst>
          </p:nvPr>
        </p:nvGraphicFramePr>
        <p:xfrm>
          <a:off x="4895850" y="1703388"/>
          <a:ext cx="3333750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03" name="公式" r:id="rId5" imgW="1511300" imgH="457200" progId="Equation.3">
                  <p:embed/>
                </p:oleObj>
              </mc:Choice>
              <mc:Fallback>
                <p:oleObj name="公式" r:id="rId5" imgW="1511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95850" y="1703388"/>
                        <a:ext cx="3333750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869185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Two’s complement</a:t>
            </a:r>
            <a:endParaRPr kumimoji="1" lang="zh-CN" altLang="en-US" dirty="0"/>
          </a:p>
        </p:txBody>
      </p:sp>
      <p:sp>
        <p:nvSpPr>
          <p:cNvPr id="11" name="Rectangle 4"/>
          <p:cNvSpPr/>
          <p:nvPr/>
        </p:nvSpPr>
        <p:spPr>
          <a:xfrm>
            <a:off x="1224423" y="3603101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0 0 0 0 0 0 0 1</a:t>
            </a:r>
          </a:p>
        </p:txBody>
      </p:sp>
      <p:sp>
        <p:nvSpPr>
          <p:cNvPr id="12" name="Rectangle 5"/>
          <p:cNvSpPr/>
          <p:nvPr/>
        </p:nvSpPr>
        <p:spPr>
          <a:xfrm>
            <a:off x="1107204" y="4210333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1 0 0 0 0 0 0 1 </a:t>
            </a:r>
          </a:p>
        </p:txBody>
      </p:sp>
      <p:sp>
        <p:nvSpPr>
          <p:cNvPr id="13" name="TextBox 6"/>
          <p:cNvSpPr txBox="1"/>
          <p:nvPr/>
        </p:nvSpPr>
        <p:spPr>
          <a:xfrm>
            <a:off x="609359" y="4202609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14" name="Straight Connector 8"/>
          <p:cNvCxnSpPr/>
          <p:nvPr/>
        </p:nvCxnSpPr>
        <p:spPr>
          <a:xfrm>
            <a:off x="421203" y="4880964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9"/>
          <p:cNvSpPr/>
          <p:nvPr/>
        </p:nvSpPr>
        <p:spPr>
          <a:xfrm>
            <a:off x="1107204" y="5109282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1 0 0 0 0 0 1 0</a:t>
            </a:r>
          </a:p>
        </p:txBody>
      </p:sp>
      <p:graphicFrame>
        <p:nvGraphicFramePr>
          <p:cNvPr id="1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1301743"/>
              </p:ext>
            </p:extLst>
          </p:nvPr>
        </p:nvGraphicFramePr>
        <p:xfrm>
          <a:off x="701675" y="1816100"/>
          <a:ext cx="3027363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14" name="公式" r:id="rId3" imgW="1130300" imgH="266700" progId="Equation.3">
                  <p:embed/>
                </p:oleObj>
              </mc:Choice>
              <mc:Fallback>
                <p:oleObj name="公式" r:id="rId3" imgW="11303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675" y="1816100"/>
                        <a:ext cx="3027363" cy="71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7347549"/>
              </p:ext>
            </p:extLst>
          </p:nvPr>
        </p:nvGraphicFramePr>
        <p:xfrm>
          <a:off x="4895850" y="1703388"/>
          <a:ext cx="3333750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15" name="公式" r:id="rId5" imgW="1511300" imgH="457200" progId="Equation.3">
                  <p:embed/>
                </p:oleObj>
              </mc:Choice>
              <mc:Fallback>
                <p:oleObj name="公式" r:id="rId5" imgW="1511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95850" y="1703388"/>
                        <a:ext cx="3333750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7253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digression: you must memorize common powers of 2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2957671" y="1491854"/>
            <a:ext cx="1762021" cy="4677219"/>
            <a:chOff x="2957671" y="1491854"/>
            <a:chExt cx="1762021" cy="4677219"/>
          </a:xfrm>
        </p:grpSpPr>
        <p:sp>
          <p:nvSpPr>
            <p:cNvPr id="7" name="TextBox 6"/>
            <p:cNvSpPr txBox="1"/>
            <p:nvPr/>
          </p:nvSpPr>
          <p:spPr>
            <a:xfrm>
              <a:off x="2963333" y="1491854"/>
              <a:ext cx="11735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</a:t>
              </a:r>
              <a:r>
                <a:rPr lang="en-US" sz="2800" baseline="30000" dirty="0"/>
                <a:t>0</a:t>
              </a:r>
              <a:r>
                <a:rPr lang="en-US" sz="2800" dirty="0"/>
                <a:t>   = 1 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960502" y="1839852"/>
              <a:ext cx="11735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</a:t>
              </a:r>
              <a:r>
                <a:rPr lang="en-US" sz="2800" baseline="30000" dirty="0"/>
                <a:t>1</a:t>
              </a:r>
              <a:r>
                <a:rPr lang="en-US" sz="2800" dirty="0"/>
                <a:t>   = 2 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960502" y="2329198"/>
              <a:ext cx="11735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</a:t>
              </a:r>
              <a:r>
                <a:rPr lang="en-US" sz="2800" baseline="30000" dirty="0"/>
                <a:t>2</a:t>
              </a:r>
              <a:r>
                <a:rPr lang="en-US" sz="2800" dirty="0"/>
                <a:t>   = 4 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960502" y="2740382"/>
              <a:ext cx="11735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</a:t>
              </a:r>
              <a:r>
                <a:rPr lang="en-US" sz="2800" baseline="30000" dirty="0"/>
                <a:t>3</a:t>
              </a:r>
              <a:r>
                <a:rPr lang="en-US" sz="2800" dirty="0"/>
                <a:t>   = 8 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963333" y="3075215"/>
              <a:ext cx="13555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</a:t>
              </a:r>
              <a:r>
                <a:rPr lang="en-US" sz="2800" baseline="30000" dirty="0"/>
                <a:t>4</a:t>
              </a:r>
              <a:r>
                <a:rPr lang="en-US" sz="2800" dirty="0"/>
                <a:t>   = 16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963333" y="3476479"/>
              <a:ext cx="13555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</a:t>
              </a:r>
              <a:r>
                <a:rPr lang="en-US" sz="2800" baseline="30000" dirty="0"/>
                <a:t>5</a:t>
              </a:r>
              <a:r>
                <a:rPr lang="en-US" sz="2800" dirty="0"/>
                <a:t>   = 32 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960502" y="3999699"/>
              <a:ext cx="13555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</a:t>
              </a:r>
              <a:r>
                <a:rPr lang="en-US" sz="2800" baseline="30000" dirty="0"/>
                <a:t>6</a:t>
              </a:r>
              <a:r>
                <a:rPr lang="en-US" sz="2800" dirty="0"/>
                <a:t>   = 64 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57671" y="4347697"/>
              <a:ext cx="15375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</a:t>
              </a:r>
              <a:r>
                <a:rPr lang="en-US" sz="2800" baseline="30000" dirty="0"/>
                <a:t>7</a:t>
              </a:r>
              <a:r>
                <a:rPr lang="en-US" sz="2800" dirty="0"/>
                <a:t>   = 128 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957671" y="4837043"/>
              <a:ext cx="15375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</a:t>
              </a:r>
              <a:r>
                <a:rPr lang="en-US" sz="2800" baseline="30000" dirty="0"/>
                <a:t>8</a:t>
              </a:r>
              <a:r>
                <a:rPr lang="en-US" sz="2800" dirty="0"/>
                <a:t>   = 256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957671" y="5248227"/>
              <a:ext cx="15375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</a:t>
              </a:r>
              <a:r>
                <a:rPr lang="en-US" sz="2800" baseline="30000" dirty="0"/>
                <a:t>9</a:t>
              </a:r>
              <a:r>
                <a:rPr lang="en-US" sz="2800" dirty="0"/>
                <a:t>   = 512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957671" y="5645853"/>
              <a:ext cx="17620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</a:t>
              </a:r>
              <a:r>
                <a:rPr lang="en-US" sz="2800" baseline="30000" dirty="0"/>
                <a:t>10</a:t>
              </a:r>
              <a:r>
                <a:rPr lang="en-US" sz="2800" dirty="0"/>
                <a:t>  = 1024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8647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Two’s complement</a:t>
            </a:r>
            <a:endParaRPr kumimoji="1" lang="zh-CN" altLang="en-US" dirty="0"/>
          </a:p>
        </p:txBody>
      </p:sp>
      <p:sp>
        <p:nvSpPr>
          <p:cNvPr id="11" name="Rectangle 4"/>
          <p:cNvSpPr/>
          <p:nvPr/>
        </p:nvSpPr>
        <p:spPr>
          <a:xfrm>
            <a:off x="1224423" y="3603101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0 0 0 0 0 0 0 1</a:t>
            </a:r>
          </a:p>
        </p:txBody>
      </p:sp>
      <p:sp>
        <p:nvSpPr>
          <p:cNvPr id="12" name="Rectangle 5"/>
          <p:cNvSpPr/>
          <p:nvPr/>
        </p:nvSpPr>
        <p:spPr>
          <a:xfrm>
            <a:off x="1107204" y="4210333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1 0 0 0 0 0 0 1 </a:t>
            </a:r>
          </a:p>
        </p:txBody>
      </p:sp>
      <p:sp>
        <p:nvSpPr>
          <p:cNvPr id="13" name="TextBox 6"/>
          <p:cNvSpPr txBox="1"/>
          <p:nvPr/>
        </p:nvSpPr>
        <p:spPr>
          <a:xfrm>
            <a:off x="609359" y="4202609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14" name="Straight Connector 8"/>
          <p:cNvCxnSpPr/>
          <p:nvPr/>
        </p:nvCxnSpPr>
        <p:spPr>
          <a:xfrm>
            <a:off x="421203" y="4880964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9"/>
          <p:cNvSpPr/>
          <p:nvPr/>
        </p:nvSpPr>
        <p:spPr>
          <a:xfrm>
            <a:off x="1107204" y="5109282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1 0 0 0 0 0 1 0</a:t>
            </a:r>
          </a:p>
        </p:txBody>
      </p:sp>
      <p:sp>
        <p:nvSpPr>
          <p:cNvPr id="3" name="矩形 2"/>
          <p:cNvSpPr/>
          <p:nvPr/>
        </p:nvSpPr>
        <p:spPr>
          <a:xfrm>
            <a:off x="7560613" y="4275578"/>
            <a:ext cx="85086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latin typeface="Verdana"/>
                <a:cs typeface="Verdana"/>
              </a:rPr>
              <a:t>-127</a:t>
            </a:r>
          </a:p>
        </p:txBody>
      </p:sp>
      <p:sp>
        <p:nvSpPr>
          <p:cNvPr id="16" name="矩形 15"/>
          <p:cNvSpPr/>
          <p:nvPr/>
        </p:nvSpPr>
        <p:spPr>
          <a:xfrm>
            <a:off x="7980604" y="3608479"/>
            <a:ext cx="36402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latin typeface="Verdana"/>
                <a:cs typeface="Verdana"/>
              </a:rPr>
              <a:t>1</a:t>
            </a:r>
          </a:p>
        </p:txBody>
      </p:sp>
      <p:sp>
        <p:nvSpPr>
          <p:cNvPr id="17" name="矩形 16"/>
          <p:cNvSpPr/>
          <p:nvPr/>
        </p:nvSpPr>
        <p:spPr>
          <a:xfrm>
            <a:off x="7560613" y="5051416"/>
            <a:ext cx="85086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latin typeface="Verdana"/>
                <a:cs typeface="Verdana"/>
              </a:rPr>
              <a:t>-126</a:t>
            </a:r>
          </a:p>
        </p:txBody>
      </p:sp>
      <p:sp>
        <p:nvSpPr>
          <p:cNvPr id="18" name="矩形 17"/>
          <p:cNvSpPr/>
          <p:nvPr/>
        </p:nvSpPr>
        <p:spPr>
          <a:xfrm>
            <a:off x="4779919" y="4255820"/>
            <a:ext cx="194245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latin typeface="Verdana"/>
                <a:cs typeface="Verdana"/>
              </a:rPr>
              <a:t>-1</a:t>
            </a:r>
            <a:r>
              <a:rPr lang="zh-CN" altLang="en-US" sz="2200" dirty="0">
                <a:latin typeface="Verdana"/>
                <a:cs typeface="Verdana"/>
              </a:rPr>
              <a:t> * </a:t>
            </a:r>
            <a:r>
              <a:rPr lang="en-US" altLang="zh-CN" sz="2200" dirty="0">
                <a:latin typeface="Verdana"/>
                <a:cs typeface="Verdana"/>
              </a:rPr>
              <a:t>2</a:t>
            </a:r>
            <a:r>
              <a:rPr lang="en-US" altLang="zh-CN" sz="2200" baseline="30000" dirty="0">
                <a:latin typeface="Verdana"/>
                <a:cs typeface="Verdana"/>
              </a:rPr>
              <a:t>7</a:t>
            </a:r>
            <a:r>
              <a:rPr lang="en-US" altLang="zh-CN" sz="2200" dirty="0">
                <a:latin typeface="Verdana"/>
                <a:cs typeface="Verdana"/>
              </a:rPr>
              <a:t> + 2</a:t>
            </a:r>
            <a:r>
              <a:rPr lang="en-US" altLang="zh-CN" sz="2200" baseline="30000" dirty="0">
                <a:latin typeface="Verdana"/>
                <a:cs typeface="Verdana"/>
              </a:rPr>
              <a:t>0</a:t>
            </a:r>
            <a:r>
              <a:rPr lang="en-US" altLang="zh-CN" sz="2200" dirty="0">
                <a:latin typeface="Verdana"/>
                <a:cs typeface="Verdana"/>
              </a:rPr>
              <a:t> </a:t>
            </a:r>
          </a:p>
        </p:txBody>
      </p:sp>
      <p:sp>
        <p:nvSpPr>
          <p:cNvPr id="19" name="矩形 18"/>
          <p:cNvSpPr/>
          <p:nvPr/>
        </p:nvSpPr>
        <p:spPr>
          <a:xfrm>
            <a:off x="6240185" y="3591351"/>
            <a:ext cx="84550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dirty="0">
                <a:latin typeface="Verdana"/>
                <a:cs typeface="Verdana"/>
              </a:rPr>
              <a:t>2</a:t>
            </a:r>
            <a:r>
              <a:rPr lang="en-US" altLang="zh-CN" sz="2200" baseline="30000" dirty="0">
                <a:latin typeface="Verdana"/>
                <a:cs typeface="Verdana"/>
              </a:rPr>
              <a:t>0</a:t>
            </a:r>
            <a:r>
              <a:rPr lang="en-US" altLang="zh-CN" sz="2200" dirty="0">
                <a:latin typeface="Verdana"/>
                <a:cs typeface="Verdana"/>
              </a:rPr>
              <a:t> </a:t>
            </a:r>
          </a:p>
        </p:txBody>
      </p:sp>
      <p:sp>
        <p:nvSpPr>
          <p:cNvPr id="20" name="矩形 19"/>
          <p:cNvSpPr/>
          <p:nvPr/>
        </p:nvSpPr>
        <p:spPr>
          <a:xfrm>
            <a:off x="4832050" y="5042442"/>
            <a:ext cx="194245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latin typeface="Verdana"/>
                <a:cs typeface="Verdana"/>
              </a:rPr>
              <a:t>-1</a:t>
            </a:r>
            <a:r>
              <a:rPr lang="zh-CN" altLang="en-US" sz="2200" dirty="0">
                <a:latin typeface="Verdana"/>
                <a:cs typeface="Verdana"/>
              </a:rPr>
              <a:t> * </a:t>
            </a:r>
            <a:r>
              <a:rPr lang="en-US" altLang="zh-CN" sz="2200" dirty="0">
                <a:latin typeface="Verdana"/>
                <a:cs typeface="Verdana"/>
              </a:rPr>
              <a:t>2</a:t>
            </a:r>
            <a:r>
              <a:rPr lang="en-US" altLang="zh-CN" sz="2200" baseline="30000" dirty="0">
                <a:latin typeface="Verdana"/>
                <a:cs typeface="Verdana"/>
              </a:rPr>
              <a:t>7</a:t>
            </a:r>
            <a:r>
              <a:rPr lang="en-US" altLang="zh-CN" sz="2200" dirty="0">
                <a:latin typeface="Verdana"/>
                <a:cs typeface="Verdana"/>
              </a:rPr>
              <a:t> + 2</a:t>
            </a:r>
            <a:r>
              <a:rPr lang="en-US" altLang="zh-CN" sz="2200" baseline="30000" dirty="0">
                <a:latin typeface="Verdana"/>
                <a:cs typeface="Verdana"/>
              </a:rPr>
              <a:t>1</a:t>
            </a:r>
            <a:r>
              <a:rPr lang="en-US" altLang="zh-CN" sz="2200" dirty="0">
                <a:latin typeface="Verdana"/>
                <a:cs typeface="Verdana"/>
              </a:rPr>
              <a:t> </a:t>
            </a:r>
          </a:p>
        </p:txBody>
      </p:sp>
      <p:graphicFrame>
        <p:nvGraphicFramePr>
          <p:cNvPr id="21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1301743"/>
              </p:ext>
            </p:extLst>
          </p:nvPr>
        </p:nvGraphicFramePr>
        <p:xfrm>
          <a:off x="701675" y="1816100"/>
          <a:ext cx="3027363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86" name="公式" r:id="rId3" imgW="1130300" imgH="266700" progId="Equation.3">
                  <p:embed/>
                </p:oleObj>
              </mc:Choice>
              <mc:Fallback>
                <p:oleObj name="公式" r:id="rId3" imgW="11303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1675" y="1816100"/>
                        <a:ext cx="3027363" cy="71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7347549"/>
              </p:ext>
            </p:extLst>
          </p:nvPr>
        </p:nvGraphicFramePr>
        <p:xfrm>
          <a:off x="4895850" y="1703388"/>
          <a:ext cx="3333750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87" name="公式" r:id="rId5" imgW="1511300" imgH="457200" progId="Equation.3">
                  <p:embed/>
                </p:oleObj>
              </mc:Choice>
              <mc:Fallback>
                <p:oleObj name="公式" r:id="rId5" imgW="1511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95850" y="1703388"/>
                        <a:ext cx="3333750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52360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Find 2’s complement quickly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/>
              <a:t>With a negative number, how to give its binary representation?  e.g. -40</a:t>
            </a:r>
          </a:p>
        </p:txBody>
      </p:sp>
    </p:spTree>
    <p:extLst>
      <p:ext uri="{BB962C8B-B14F-4D97-AF65-F5344CB8AC3E}">
        <p14:creationId xmlns:p14="http://schemas.microsoft.com/office/powerpoint/2010/main" val="233662992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Find 2’s complement quickly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/>
              <a:t>With a negative number, how to give its binary representation?  e.g. -40</a:t>
            </a:r>
          </a:p>
        </p:txBody>
      </p:sp>
      <p:sp>
        <p:nvSpPr>
          <p:cNvPr id="4" name="矩形 3"/>
          <p:cNvSpPr/>
          <p:nvPr/>
        </p:nvSpPr>
        <p:spPr>
          <a:xfrm>
            <a:off x="574283" y="3121211"/>
            <a:ext cx="7628808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solidFill>
                  <a:srgbClr val="0000FF"/>
                </a:solidFill>
                <a:latin typeface="Arial"/>
                <a:cs typeface="Arial"/>
              </a:rPr>
              <a:t>Step 1. represent 40 in binary </a:t>
            </a:r>
            <a:endParaRPr lang="en-US" altLang="zh-CN" sz="3200" baseline="30000" dirty="0">
              <a:solidFill>
                <a:srgbClr val="0000FF"/>
              </a:solidFill>
              <a:latin typeface="Consolas"/>
              <a:cs typeface="Consola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4283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0010 1000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204921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Find 2’s complement quickly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/>
              <a:t>With a negative number, how to give its binary representation?  e.g. -40</a:t>
            </a:r>
          </a:p>
        </p:txBody>
      </p:sp>
      <p:sp>
        <p:nvSpPr>
          <p:cNvPr id="4" name="矩形 3"/>
          <p:cNvSpPr/>
          <p:nvPr/>
        </p:nvSpPr>
        <p:spPr>
          <a:xfrm>
            <a:off x="574283" y="3121211"/>
            <a:ext cx="7628808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solidFill>
                  <a:srgbClr val="0000FF"/>
                </a:solidFill>
                <a:latin typeface="Arial"/>
                <a:cs typeface="Arial"/>
              </a:rPr>
              <a:t>Step 2. flip all bits</a:t>
            </a:r>
            <a:endParaRPr lang="en-US" altLang="zh-CN" sz="3200" baseline="30000" dirty="0">
              <a:solidFill>
                <a:srgbClr val="0000FF"/>
              </a:solidFill>
              <a:latin typeface="Consolas"/>
              <a:cs typeface="Consola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4283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0010 1000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2515640" y="4416541"/>
            <a:ext cx="552496" cy="0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266605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1101 0111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03365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Find 2’s complement quickly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/>
              <a:t>With a negative number, how to give its binary representation?  e.g. -40</a:t>
            </a:r>
          </a:p>
        </p:txBody>
      </p:sp>
      <p:sp>
        <p:nvSpPr>
          <p:cNvPr id="4" name="矩形 3"/>
          <p:cNvSpPr/>
          <p:nvPr/>
        </p:nvSpPr>
        <p:spPr>
          <a:xfrm>
            <a:off x="574283" y="3121211"/>
            <a:ext cx="7628808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solidFill>
                  <a:srgbClr val="0000FF"/>
                </a:solidFill>
                <a:latin typeface="Arial"/>
                <a:cs typeface="Arial"/>
              </a:rPr>
              <a:t>Step 3. add 1</a:t>
            </a:r>
            <a:endParaRPr lang="en-US" altLang="zh-CN" sz="3200" baseline="30000" dirty="0">
              <a:solidFill>
                <a:srgbClr val="0000FF"/>
              </a:solidFill>
              <a:latin typeface="Consolas"/>
              <a:cs typeface="Consola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4283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0010 1000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2515640" y="4416541"/>
            <a:ext cx="552496" cy="0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266605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1101 0111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cxnSp>
        <p:nvCxnSpPr>
          <p:cNvPr id="9" name="直线箭头连接符 8"/>
          <p:cNvCxnSpPr/>
          <p:nvPr/>
        </p:nvCxnSpPr>
        <p:spPr>
          <a:xfrm>
            <a:off x="5410257" y="4416541"/>
            <a:ext cx="552496" cy="0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6261734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1101 1000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038186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Find 2’s complement quickly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/>
              <a:t>With a negative number, how to give its binary representation?  e.g. -40</a:t>
            </a:r>
          </a:p>
        </p:txBody>
      </p:sp>
      <p:sp>
        <p:nvSpPr>
          <p:cNvPr id="4" name="矩形 3"/>
          <p:cNvSpPr/>
          <p:nvPr/>
        </p:nvSpPr>
        <p:spPr>
          <a:xfrm>
            <a:off x="574283" y="3121211"/>
            <a:ext cx="7628808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solidFill>
                  <a:srgbClr val="0000FF"/>
                </a:solidFill>
                <a:latin typeface="Arial"/>
                <a:cs typeface="Arial"/>
              </a:rPr>
              <a:t>Step 3. add 1</a:t>
            </a:r>
            <a:endParaRPr lang="en-US" altLang="zh-CN" sz="3200" baseline="30000" dirty="0">
              <a:solidFill>
                <a:srgbClr val="0000FF"/>
              </a:solidFill>
              <a:latin typeface="Consolas"/>
              <a:cs typeface="Consola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4283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0010 1000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2515640" y="4416541"/>
            <a:ext cx="552496" cy="0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266605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1101 0111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cxnSp>
        <p:nvCxnSpPr>
          <p:cNvPr id="9" name="直线箭头连接符 8"/>
          <p:cNvCxnSpPr/>
          <p:nvPr/>
        </p:nvCxnSpPr>
        <p:spPr>
          <a:xfrm>
            <a:off x="5410257" y="4416541"/>
            <a:ext cx="552496" cy="0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6261734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1101 1000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896647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Find 2’s complement quickly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/>
              <a:t>With a negative number, how to give its binary representation?  e.g. -40</a:t>
            </a:r>
          </a:p>
        </p:txBody>
      </p:sp>
      <p:sp>
        <p:nvSpPr>
          <p:cNvPr id="4" name="矩形 3"/>
          <p:cNvSpPr/>
          <p:nvPr/>
        </p:nvSpPr>
        <p:spPr>
          <a:xfrm>
            <a:off x="574283" y="3121211"/>
            <a:ext cx="7628808" cy="543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zh-CN" sz="3200" dirty="0">
                <a:solidFill>
                  <a:srgbClr val="0000FF"/>
                </a:solidFill>
                <a:latin typeface="Arial"/>
                <a:cs typeface="Arial"/>
              </a:rPr>
              <a:t>Step 3. add 1</a:t>
            </a:r>
            <a:endParaRPr lang="en-US" altLang="zh-CN" sz="3200" baseline="30000" dirty="0">
              <a:solidFill>
                <a:srgbClr val="0000FF"/>
              </a:solidFill>
              <a:latin typeface="Consolas"/>
              <a:cs typeface="Consola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4283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0010 1000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cxnSp>
        <p:nvCxnSpPr>
          <p:cNvPr id="7" name="直线箭头连接符 6"/>
          <p:cNvCxnSpPr/>
          <p:nvPr/>
        </p:nvCxnSpPr>
        <p:spPr>
          <a:xfrm>
            <a:off x="2515640" y="4416541"/>
            <a:ext cx="552496" cy="0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3266605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1101 0111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cxnSp>
        <p:nvCxnSpPr>
          <p:cNvPr id="9" name="直线箭头连接符 8"/>
          <p:cNvCxnSpPr/>
          <p:nvPr/>
        </p:nvCxnSpPr>
        <p:spPr>
          <a:xfrm>
            <a:off x="5410257" y="4416541"/>
            <a:ext cx="552496" cy="0"/>
          </a:xfrm>
          <a:prstGeom prst="straightConnector1">
            <a:avLst/>
          </a:prstGeom>
          <a:ln w="38100" cmpd="sng"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6261734" y="4109661"/>
            <a:ext cx="194135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altLang="zh-CN" sz="3200" dirty="0">
                <a:solidFill>
                  <a:srgbClr val="0000FF"/>
                </a:solidFill>
                <a:latin typeface="Calibri"/>
                <a:cs typeface="Calibri"/>
              </a:rPr>
              <a:t>1101 1000</a:t>
            </a:r>
            <a:endParaRPr lang="zh-CN" altLang="en-US" sz="32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42500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trick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83540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>
                <a:latin typeface="Verdana"/>
                <a:cs typeface="Verdana"/>
              </a:rPr>
              <a:t>1111...11</a:t>
            </a:r>
            <a:r>
              <a:rPr lang="en-US" baseline="-25000" dirty="0">
                <a:latin typeface="Verdana"/>
                <a:cs typeface="Verdana"/>
              </a:rPr>
              <a:t>2</a:t>
            </a:r>
            <a:r>
              <a:rPr lang="en-US" dirty="0">
                <a:latin typeface="Verdana"/>
                <a:cs typeface="Verdana"/>
              </a:rPr>
              <a:t> </a:t>
            </a:r>
            <a:r>
              <a:rPr lang="en-US" dirty="0"/>
              <a:t>in 2’s complement?</a:t>
            </a:r>
          </a:p>
          <a:p>
            <a:endParaRPr lang="en-US" baseline="-25000" dirty="0">
              <a:latin typeface="Verdana"/>
              <a:cs typeface="Verdana"/>
            </a:endParaRPr>
          </a:p>
          <a:p>
            <a:endParaRPr lang="en-US" baseline="-25000" dirty="0">
              <a:latin typeface="Verdana"/>
              <a:cs typeface="Verdana"/>
            </a:endParaRPr>
          </a:p>
          <a:p>
            <a:r>
              <a:rPr lang="en-US" dirty="0"/>
              <a:t>    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6436508"/>
              </p:ext>
            </p:extLst>
          </p:nvPr>
        </p:nvGraphicFramePr>
        <p:xfrm>
          <a:off x="1855788" y="5416550"/>
          <a:ext cx="2209800" cy="646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933" name="Equation" r:id="rId3" imgW="825500" imgH="241300" progId="Equation.3">
                  <p:embed/>
                </p:oleObj>
              </mc:Choice>
              <mc:Fallback>
                <p:oleObj name="Equation" r:id="rId3" imgW="825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55788" y="5416550"/>
                        <a:ext cx="2209800" cy="646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ounded Rectangular Callout 6"/>
          <p:cNvSpPr/>
          <p:nvPr/>
        </p:nvSpPr>
        <p:spPr>
          <a:xfrm>
            <a:off x="1845733" y="3759200"/>
            <a:ext cx="2726267" cy="1202267"/>
          </a:xfrm>
          <a:prstGeom prst="wedgeRoundRectCallout">
            <a:avLst>
              <a:gd name="adj1" fmla="val -38336"/>
              <a:gd name="adj2" fmla="val -88676"/>
              <a:gd name="adj3" fmla="val 16667"/>
            </a:avLst>
          </a:prstGeom>
          <a:solidFill>
            <a:srgbClr val="B9CDE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</a:rPr>
              <a:t>b with bits flipped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9368351"/>
              </p:ext>
            </p:extLst>
          </p:nvPr>
        </p:nvGraphicFramePr>
        <p:xfrm>
          <a:off x="1191683" y="2833159"/>
          <a:ext cx="3843338" cy="64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934" name="Equation" r:id="rId5" imgW="1435100" imgH="241300" progId="Equation.3">
                  <p:embed/>
                </p:oleObj>
              </mc:Choice>
              <mc:Fallback>
                <p:oleObj name="Equation" r:id="rId5" imgW="1435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91683" y="2833159"/>
                        <a:ext cx="3843338" cy="646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118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Exercise Time II</a:t>
            </a:r>
            <a:endParaRPr kumimoji="1"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5284715"/>
              </p:ext>
            </p:extLst>
          </p:nvPr>
        </p:nvGraphicFramePr>
        <p:xfrm>
          <a:off x="1256616" y="1659845"/>
          <a:ext cx="7288554" cy="23338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295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95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5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Hexadecimal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Decimal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Binary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Verdana"/>
                          <a:cs typeface="Verdana"/>
                        </a:rPr>
                        <a:t>0xce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baseline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CN" sz="18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altLang="zh-CN" dirty="0">
                          <a:latin typeface="Verdana"/>
                          <a:cs typeface="Verdana"/>
                        </a:rPr>
                        <a:t>1001 1100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476"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Verdana"/>
                          <a:cs typeface="Verdana"/>
                        </a:rPr>
                        <a:t>127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6041"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-128</a:t>
                      </a:r>
                      <a:endParaRPr lang="zh-CN" altLang="en-US" sz="18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6041"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-90</a:t>
                      </a:r>
                      <a:endParaRPr lang="zh-CN" altLang="en-US" sz="18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395481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Answers</a:t>
            </a:r>
            <a:endParaRPr kumimoji="1" lang="zh-CN" alt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4367337"/>
              </p:ext>
            </p:extLst>
          </p:nvPr>
        </p:nvGraphicFramePr>
        <p:xfrm>
          <a:off x="1256616" y="1659845"/>
          <a:ext cx="7288554" cy="23338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295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95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5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Hexadecimal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Decimal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Binary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Verdana"/>
                          <a:cs typeface="Verdana"/>
                        </a:rPr>
                        <a:t>0xce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Verdana"/>
                          <a:cs typeface="Verdana"/>
                        </a:rPr>
                        <a:t>-50</a:t>
                      </a:r>
                      <a:endParaRPr lang="en-US" altLang="zh-CN" baseline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altLang="zh-CN" sz="1800" b="0" dirty="0">
                          <a:latin typeface="Verdana"/>
                          <a:cs typeface="Verdana"/>
                        </a:rPr>
                        <a:t>1100 1110</a:t>
                      </a:r>
                      <a:endParaRPr lang="en-US" altLang="zh-CN" sz="18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Verdana"/>
                          <a:cs typeface="Verdana"/>
                        </a:rPr>
                        <a:t>0x9c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Verdana"/>
                          <a:cs typeface="Verdana"/>
                        </a:rPr>
                        <a:t>-100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altLang="zh-CN" dirty="0">
                          <a:latin typeface="Verdana"/>
                          <a:cs typeface="Verdana"/>
                        </a:rPr>
                        <a:t>1001 1100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476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0x7f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Verdana"/>
                          <a:cs typeface="Verdana"/>
                        </a:rPr>
                        <a:t>127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altLang="zh-CN" sz="1800" b="0" dirty="0">
                          <a:latin typeface="Verdana"/>
                          <a:cs typeface="Verdana"/>
                        </a:rPr>
                        <a:t>0111 1111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6041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0x80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-128</a:t>
                      </a:r>
                      <a:endParaRPr lang="zh-CN" altLang="en-US" sz="18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latin typeface="Verdana"/>
                          <a:cs typeface="Verdana"/>
                        </a:rPr>
                        <a:t>1000 0000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6041">
                <a:tc>
                  <a:txBody>
                    <a:bodyPr/>
                    <a:lstStyle/>
                    <a:p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0xa6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>
                          <a:latin typeface="Verdana"/>
                          <a:cs typeface="Verdana"/>
                        </a:rPr>
                        <a:t>-90</a:t>
                      </a:r>
                      <a:endParaRPr lang="zh-CN" altLang="en-US" sz="18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altLang="zh-CN" sz="1800" dirty="0">
                          <a:latin typeface="Verdana"/>
                          <a:cs typeface="Verdana"/>
                        </a:rPr>
                        <a:t>1010 0110</a:t>
                      </a:r>
                      <a:endParaRPr lang="zh-CN" altLang="en-US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4962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digression: you must memorize common powers of 2 and beyond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06966" y="2046218"/>
            <a:ext cx="17620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</a:t>
            </a:r>
            <a:r>
              <a:rPr lang="en-US" sz="2800" baseline="30000" dirty="0"/>
              <a:t>10</a:t>
            </a:r>
            <a:r>
              <a:rPr lang="en-US" sz="2800" dirty="0"/>
              <a:t>  = 1024 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196707" y="1947300"/>
            <a:ext cx="2107634" cy="707886"/>
            <a:chOff x="3196707" y="1947300"/>
            <a:chExt cx="2107634" cy="707886"/>
          </a:xfrm>
        </p:grpSpPr>
        <p:sp>
          <p:nvSpPr>
            <p:cNvPr id="3" name="TextBox 2"/>
            <p:cNvSpPr txBox="1"/>
            <p:nvPr/>
          </p:nvSpPr>
          <p:spPr>
            <a:xfrm>
              <a:off x="3196707" y="1947300"/>
              <a:ext cx="4401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≈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739489" y="2046218"/>
              <a:ext cx="15648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10</a:t>
              </a:r>
              <a:r>
                <a:rPr lang="en-US" sz="2800" baseline="30000" dirty="0"/>
                <a:t>3 </a:t>
              </a:r>
              <a:r>
                <a:rPr lang="en-US" sz="2800" dirty="0"/>
                <a:t> (Kilo)</a:t>
              </a:r>
              <a:endParaRPr lang="en-US" sz="2800" baseline="300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224130" y="2893448"/>
            <a:ext cx="60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</a:t>
            </a:r>
            <a:r>
              <a:rPr lang="en-US" sz="2800" baseline="30000" dirty="0"/>
              <a:t>20</a:t>
            </a:r>
            <a:r>
              <a:rPr lang="en-US" sz="2800" dirty="0"/>
              <a:t>   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851170" y="2708782"/>
            <a:ext cx="3359184" cy="707886"/>
            <a:chOff x="1851170" y="2708782"/>
            <a:chExt cx="3359184" cy="707886"/>
          </a:xfrm>
        </p:grpSpPr>
        <p:sp>
          <p:nvSpPr>
            <p:cNvPr id="18" name="TextBox 17"/>
            <p:cNvSpPr txBox="1"/>
            <p:nvPr/>
          </p:nvSpPr>
          <p:spPr>
            <a:xfrm flipH="1">
              <a:off x="1851170" y="2708782"/>
              <a:ext cx="11349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≈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321678" y="2886672"/>
              <a:ext cx="28886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10</a:t>
              </a:r>
              <a:r>
                <a:rPr lang="en-US" sz="2800" baseline="30000" dirty="0"/>
                <a:t>3*2 </a:t>
              </a:r>
              <a:r>
                <a:rPr lang="en-US" sz="2800" dirty="0"/>
                <a:t>= 10</a:t>
              </a:r>
              <a:r>
                <a:rPr lang="en-US" sz="2800" baseline="30000" dirty="0"/>
                <a:t>6 </a:t>
              </a:r>
              <a:r>
                <a:rPr lang="en-US" sz="2800" dirty="0"/>
                <a:t> (Mega)</a:t>
              </a:r>
              <a:endParaRPr lang="en-US" sz="2800" baseline="30000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239473" y="3782840"/>
            <a:ext cx="60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</a:t>
            </a:r>
            <a:r>
              <a:rPr lang="en-US" sz="2800" baseline="30000" dirty="0"/>
              <a:t>30</a:t>
            </a:r>
            <a:r>
              <a:rPr lang="en-US" sz="2800" dirty="0"/>
              <a:t>  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918005" y="3598174"/>
            <a:ext cx="3129758" cy="707886"/>
            <a:chOff x="1918005" y="3598174"/>
            <a:chExt cx="3129758" cy="707886"/>
          </a:xfrm>
        </p:grpSpPr>
        <p:sp>
          <p:nvSpPr>
            <p:cNvPr id="26" name="TextBox 25"/>
            <p:cNvSpPr txBox="1"/>
            <p:nvPr/>
          </p:nvSpPr>
          <p:spPr>
            <a:xfrm flipH="1">
              <a:off x="1918005" y="3598174"/>
              <a:ext cx="11349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≈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337021" y="3776064"/>
              <a:ext cx="27107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10</a:t>
              </a:r>
              <a:r>
                <a:rPr lang="en-US" sz="2800" baseline="30000" dirty="0"/>
                <a:t>3*3 </a:t>
              </a:r>
              <a:r>
                <a:rPr lang="en-US" sz="2800" dirty="0"/>
                <a:t>= 10</a:t>
              </a:r>
              <a:r>
                <a:rPr lang="en-US" sz="2800" baseline="30000" dirty="0"/>
                <a:t>9 </a:t>
              </a:r>
              <a:r>
                <a:rPr lang="en-US" sz="2800" dirty="0"/>
                <a:t> (Giga)</a:t>
              </a:r>
              <a:endParaRPr lang="en-US" sz="2800" baseline="30000" dirty="0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262547" y="4634925"/>
            <a:ext cx="60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</a:t>
            </a:r>
            <a:r>
              <a:rPr lang="en-US" sz="2800" baseline="30000" dirty="0"/>
              <a:t>40</a:t>
            </a:r>
            <a:r>
              <a:rPr lang="en-US" sz="2800" dirty="0"/>
              <a:t>  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889587" y="4450259"/>
            <a:ext cx="3272044" cy="707886"/>
            <a:chOff x="1889587" y="4450259"/>
            <a:chExt cx="3272044" cy="707886"/>
          </a:xfrm>
        </p:grpSpPr>
        <p:sp>
          <p:nvSpPr>
            <p:cNvPr id="30" name="TextBox 29"/>
            <p:cNvSpPr txBox="1"/>
            <p:nvPr/>
          </p:nvSpPr>
          <p:spPr>
            <a:xfrm flipH="1">
              <a:off x="1889587" y="4450259"/>
              <a:ext cx="11349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≈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0095" y="4628149"/>
              <a:ext cx="28015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10</a:t>
              </a:r>
              <a:r>
                <a:rPr lang="en-US" sz="2800" baseline="30000" dirty="0"/>
                <a:t>3*4 </a:t>
              </a:r>
              <a:r>
                <a:rPr lang="en-US" sz="2800" dirty="0"/>
                <a:t>= 10</a:t>
              </a:r>
              <a:r>
                <a:rPr lang="en-US" sz="2800" baseline="30000" dirty="0"/>
                <a:t>12 </a:t>
              </a:r>
              <a:r>
                <a:rPr lang="en-US" sz="2800" dirty="0"/>
                <a:t> (Tera)</a:t>
              </a:r>
              <a:endParaRPr lang="en-US" sz="2800" baseline="30000" dirty="0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1262547" y="5522138"/>
            <a:ext cx="609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</a:t>
            </a:r>
            <a:r>
              <a:rPr lang="en-US" sz="2800" baseline="30000" dirty="0"/>
              <a:t>50</a:t>
            </a:r>
            <a:r>
              <a:rPr lang="en-US" sz="2800" dirty="0"/>
              <a:t>   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1889587" y="5337472"/>
            <a:ext cx="3304297" cy="707886"/>
            <a:chOff x="1889587" y="5337472"/>
            <a:chExt cx="3304297" cy="707886"/>
          </a:xfrm>
        </p:grpSpPr>
        <p:sp>
          <p:nvSpPr>
            <p:cNvPr id="33" name="TextBox 32"/>
            <p:cNvSpPr txBox="1"/>
            <p:nvPr/>
          </p:nvSpPr>
          <p:spPr>
            <a:xfrm flipH="1">
              <a:off x="1889587" y="5337472"/>
              <a:ext cx="11349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≈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360095" y="5515362"/>
              <a:ext cx="28337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10</a:t>
              </a:r>
              <a:r>
                <a:rPr lang="en-US" sz="2800" baseline="30000" dirty="0"/>
                <a:t>3*5 </a:t>
              </a:r>
              <a:r>
                <a:rPr lang="en-US" sz="2800" dirty="0"/>
                <a:t>= 10</a:t>
              </a:r>
              <a:r>
                <a:rPr lang="en-US" sz="2800" baseline="30000" dirty="0"/>
                <a:t>15 </a:t>
              </a:r>
              <a:r>
                <a:rPr lang="en-US" sz="2800" dirty="0"/>
                <a:t> (Peta)</a:t>
              </a:r>
              <a:endParaRPr lang="en-US" sz="2800" baseline="30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53905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/>
      <p:bldP spid="29" grpId="0"/>
      <p:bldP spid="32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Ranges</a:t>
            </a:r>
            <a:endParaRPr kumimoji="1" lang="zh-CN" altLang="en-US" dirty="0"/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1022422"/>
              </p:ext>
            </p:extLst>
          </p:nvPr>
        </p:nvGraphicFramePr>
        <p:xfrm>
          <a:off x="550691" y="1723555"/>
          <a:ext cx="8136109" cy="1371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300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03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72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8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Verdana"/>
                          <a:cs typeface="Verdana"/>
                        </a:rPr>
                        <a:t>Range</a:t>
                      </a:r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Verdana"/>
                          <a:cs typeface="Verdana"/>
                        </a:rPr>
                        <a:t>Min</a:t>
                      </a:r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Verdana"/>
                          <a:cs typeface="Verdana"/>
                        </a:rPr>
                        <a:t>Max</a:t>
                      </a:r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Verdana"/>
                          <a:cs typeface="Verdana"/>
                        </a:rPr>
                        <a:t>1 byte unsigned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aseline="0" dirty="0">
                          <a:latin typeface="Verdana"/>
                          <a:cs typeface="Verdana"/>
                        </a:rPr>
                        <a:t>[0, 2</a:t>
                      </a:r>
                      <a:r>
                        <a:rPr lang="en-US" altLang="zh-CN" sz="2400" baseline="30000" dirty="0">
                          <a:latin typeface="Verdana"/>
                          <a:cs typeface="Verdana"/>
                        </a:rPr>
                        <a:t>8</a:t>
                      </a:r>
                      <a:r>
                        <a:rPr lang="en-US" altLang="zh-CN" sz="2400" baseline="0" dirty="0">
                          <a:latin typeface="Verdana"/>
                          <a:cs typeface="Verdana"/>
                        </a:rPr>
                        <a:t> </a:t>
                      </a:r>
                      <a:r>
                        <a:rPr lang="mr-IN" altLang="zh-CN" sz="2400" baseline="0" dirty="0">
                          <a:latin typeface="Verdana"/>
                          <a:cs typeface="Verdana"/>
                        </a:rPr>
                        <a:t>–</a:t>
                      </a:r>
                      <a:r>
                        <a:rPr lang="en-US" altLang="zh-CN" sz="2400" baseline="0" dirty="0">
                          <a:latin typeface="Verdana"/>
                          <a:cs typeface="Verdana"/>
                        </a:rPr>
                        <a:t> 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="0" dirty="0">
                          <a:latin typeface="Verdana"/>
                          <a:cs typeface="Verdana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="0" dirty="0">
                          <a:latin typeface="Verdana"/>
                          <a:cs typeface="Verdana"/>
                        </a:rPr>
                        <a:t>255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Verdana"/>
                          <a:cs typeface="Verdana"/>
                        </a:rPr>
                        <a:t>1 byte 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baseline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37960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Ranges</a:t>
            </a:r>
            <a:endParaRPr kumimoji="1" lang="zh-CN" altLang="en-US" dirty="0"/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293962"/>
              </p:ext>
            </p:extLst>
          </p:nvPr>
        </p:nvGraphicFramePr>
        <p:xfrm>
          <a:off x="550691" y="1723555"/>
          <a:ext cx="8136109" cy="1371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300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03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72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84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Verdana"/>
                          <a:cs typeface="Verdana"/>
                        </a:rPr>
                        <a:t>Range</a:t>
                      </a:r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Verdana"/>
                          <a:cs typeface="Verdana"/>
                        </a:rPr>
                        <a:t>Min</a:t>
                      </a:r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Verdana"/>
                          <a:cs typeface="Verdana"/>
                        </a:rPr>
                        <a:t>Max</a:t>
                      </a:r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Verdana"/>
                          <a:cs typeface="Verdana"/>
                        </a:rPr>
                        <a:t>1 byte unsigned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aseline="0" dirty="0">
                          <a:latin typeface="Verdana"/>
                          <a:cs typeface="Verdana"/>
                        </a:rPr>
                        <a:t>[0, 2</a:t>
                      </a:r>
                      <a:r>
                        <a:rPr lang="en-US" altLang="zh-CN" sz="2400" baseline="30000" dirty="0">
                          <a:latin typeface="Verdana"/>
                          <a:cs typeface="Verdana"/>
                        </a:rPr>
                        <a:t>8</a:t>
                      </a:r>
                      <a:r>
                        <a:rPr lang="en-US" altLang="zh-CN" sz="2400" baseline="0" dirty="0">
                          <a:latin typeface="Verdana"/>
                          <a:cs typeface="Verdana"/>
                        </a:rPr>
                        <a:t> </a:t>
                      </a:r>
                      <a:r>
                        <a:rPr lang="mr-IN" altLang="zh-CN" sz="2400" baseline="0" dirty="0">
                          <a:latin typeface="Verdana"/>
                          <a:cs typeface="Verdana"/>
                        </a:rPr>
                        <a:t>–</a:t>
                      </a:r>
                      <a:r>
                        <a:rPr lang="en-US" altLang="zh-CN" sz="2400" baseline="0" dirty="0">
                          <a:latin typeface="Verdana"/>
                          <a:cs typeface="Verdana"/>
                        </a:rPr>
                        <a:t> 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="0" dirty="0">
                          <a:latin typeface="Verdana"/>
                          <a:cs typeface="Verdana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="0" dirty="0">
                          <a:latin typeface="Verdana"/>
                          <a:cs typeface="Verdana"/>
                        </a:rPr>
                        <a:t>255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dirty="0">
                          <a:latin typeface="Verdana"/>
                          <a:cs typeface="Verdana"/>
                        </a:rPr>
                        <a:t>1 byte 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aseline="0" dirty="0">
                          <a:latin typeface="Verdana"/>
                          <a:cs typeface="Verdana"/>
                        </a:rPr>
                        <a:t>[-2</a:t>
                      </a:r>
                      <a:r>
                        <a:rPr lang="en-US" altLang="zh-CN" sz="2400" baseline="30000" dirty="0">
                          <a:latin typeface="Verdana"/>
                          <a:cs typeface="Verdana"/>
                        </a:rPr>
                        <a:t>7</a:t>
                      </a:r>
                      <a:r>
                        <a:rPr lang="en-US" altLang="zh-CN" sz="2400" baseline="0" dirty="0">
                          <a:latin typeface="Verdana"/>
                          <a:cs typeface="Verdana"/>
                        </a:rPr>
                        <a:t>, 2</a:t>
                      </a:r>
                      <a:r>
                        <a:rPr lang="en-US" altLang="zh-CN" sz="2400" baseline="30000" dirty="0">
                          <a:latin typeface="Verdana"/>
                          <a:cs typeface="Verdana"/>
                        </a:rPr>
                        <a:t>7</a:t>
                      </a:r>
                      <a:r>
                        <a:rPr lang="en-US" altLang="zh-CN" sz="2400" baseline="0" dirty="0">
                          <a:latin typeface="Verdana"/>
                          <a:cs typeface="Verdana"/>
                        </a:rPr>
                        <a:t> </a:t>
                      </a:r>
                      <a:r>
                        <a:rPr lang="mr-IN" altLang="zh-CN" sz="2400" baseline="0" dirty="0">
                          <a:latin typeface="Verdana"/>
                          <a:cs typeface="Verdana"/>
                        </a:rPr>
                        <a:t>–</a:t>
                      </a:r>
                      <a:r>
                        <a:rPr lang="en-US" altLang="zh-CN" sz="2400" baseline="0" dirty="0">
                          <a:latin typeface="Verdana"/>
                          <a:cs typeface="Verdana"/>
                        </a:rPr>
                        <a:t> 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b="0" dirty="0">
                          <a:latin typeface="Verdana"/>
                          <a:cs typeface="Verdana"/>
                        </a:rPr>
                        <a:t>-128</a:t>
                      </a:r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400" dirty="0">
                          <a:latin typeface="Verdana"/>
                          <a:cs typeface="Verdana"/>
                        </a:rPr>
                        <a:t>127</a:t>
                      </a:r>
                      <a:endParaRPr lang="zh-CN" altLang="en-US" sz="24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816202" y="3750045"/>
            <a:ext cx="2639439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0000FF"/>
                </a:solidFill>
                <a:latin typeface="Calibri"/>
                <a:cs typeface="Calibri"/>
              </a:rPr>
              <a:t>Min:   1000 0000</a:t>
            </a:r>
          </a:p>
          <a:p>
            <a:r>
              <a:rPr lang="en-US" altLang="zh-CN" sz="2800" dirty="0">
                <a:solidFill>
                  <a:srgbClr val="0000FF"/>
                </a:solidFill>
                <a:latin typeface="Calibri"/>
                <a:cs typeface="Calibri"/>
              </a:rPr>
              <a:t>Max:  0111 1111</a:t>
            </a:r>
          </a:p>
        </p:txBody>
      </p:sp>
    </p:spTree>
    <p:extLst>
      <p:ext uri="{BB962C8B-B14F-4D97-AF65-F5344CB8AC3E}">
        <p14:creationId xmlns:p14="http://schemas.microsoft.com/office/powerpoint/2010/main" val="3475592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Overflow</a:t>
            </a:r>
            <a:endParaRPr kumimoji="1" lang="zh-CN" altLang="en-US" dirty="0"/>
          </a:p>
        </p:txBody>
      </p:sp>
      <p:sp>
        <p:nvSpPr>
          <p:cNvPr id="4" name="Rectangle 4"/>
          <p:cNvSpPr/>
          <p:nvPr/>
        </p:nvSpPr>
        <p:spPr>
          <a:xfrm>
            <a:off x="1839487" y="1987816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dirty="0"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0 0 0 0 0 0 1</a:t>
            </a:r>
          </a:p>
        </p:txBody>
      </p:sp>
      <p:sp>
        <p:nvSpPr>
          <p:cNvPr id="5" name="Rectangle 5"/>
          <p:cNvSpPr/>
          <p:nvPr/>
        </p:nvSpPr>
        <p:spPr>
          <a:xfrm>
            <a:off x="1722268" y="2595048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1 0 0 0 0 0 0 1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24423" y="2587324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7" name="Straight Connector 8"/>
          <p:cNvCxnSpPr/>
          <p:nvPr/>
        </p:nvCxnSpPr>
        <p:spPr>
          <a:xfrm>
            <a:off x="1036267" y="3265679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5566368" y="1985673"/>
            <a:ext cx="85086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latin typeface="Verdana"/>
                <a:cs typeface="Verdana"/>
              </a:rPr>
              <a:t>-127</a:t>
            </a:r>
          </a:p>
        </p:txBody>
      </p:sp>
      <p:sp>
        <p:nvSpPr>
          <p:cNvPr id="10" name="矩形 9"/>
          <p:cNvSpPr/>
          <p:nvPr/>
        </p:nvSpPr>
        <p:spPr>
          <a:xfrm>
            <a:off x="5566368" y="2629967"/>
            <a:ext cx="85086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latin typeface="Verdana"/>
                <a:cs typeface="Verdana"/>
              </a:rPr>
              <a:t>-127</a:t>
            </a:r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069027"/>
              </p:ext>
            </p:extLst>
          </p:nvPr>
        </p:nvGraphicFramePr>
        <p:xfrm>
          <a:off x="955808" y="4769057"/>
          <a:ext cx="7021169" cy="125147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42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3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4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0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Range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Min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Max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1 byte unsigned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[0, 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8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</a:t>
                      </a:r>
                      <a:r>
                        <a:rPr lang="mr-IN" altLang="zh-CN" sz="2000" baseline="0" dirty="0">
                          <a:latin typeface="Verdana"/>
                          <a:cs typeface="Verdana"/>
                        </a:rPr>
                        <a:t>–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255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1 byte 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[-2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7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, 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7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</a:t>
                      </a:r>
                      <a:r>
                        <a:rPr lang="mr-IN" altLang="zh-CN" sz="2000" baseline="0" dirty="0">
                          <a:latin typeface="Verdana"/>
                          <a:cs typeface="Verdana"/>
                        </a:rPr>
                        <a:t>–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-128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127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623299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Overflow</a:t>
            </a:r>
            <a:endParaRPr kumimoji="1" lang="zh-CN" altLang="en-US" dirty="0"/>
          </a:p>
        </p:txBody>
      </p:sp>
      <p:sp>
        <p:nvSpPr>
          <p:cNvPr id="4" name="Rectangle 4"/>
          <p:cNvSpPr/>
          <p:nvPr/>
        </p:nvSpPr>
        <p:spPr>
          <a:xfrm>
            <a:off x="1839487" y="1987816"/>
            <a:ext cx="270098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dirty="0">
                <a:latin typeface="Verdana"/>
                <a:cs typeface="Verdana"/>
              </a:rPr>
              <a:t>1</a:t>
            </a:r>
            <a:r>
              <a:rPr lang="en-US" sz="2600" dirty="0">
                <a:latin typeface="Verdana"/>
                <a:cs typeface="Verdana"/>
              </a:rPr>
              <a:t> 0 0 0 0 0 0 1</a:t>
            </a:r>
          </a:p>
        </p:txBody>
      </p:sp>
      <p:sp>
        <p:nvSpPr>
          <p:cNvPr id="5" name="Rectangle 5"/>
          <p:cNvSpPr/>
          <p:nvPr/>
        </p:nvSpPr>
        <p:spPr>
          <a:xfrm>
            <a:off x="1722268" y="2595048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1 0 0 0 0 0 0 1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24423" y="2587324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cxnSp>
        <p:nvCxnSpPr>
          <p:cNvPr id="7" name="Straight Connector 8"/>
          <p:cNvCxnSpPr/>
          <p:nvPr/>
        </p:nvCxnSpPr>
        <p:spPr>
          <a:xfrm>
            <a:off x="1036267" y="3265679"/>
            <a:ext cx="37494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9"/>
          <p:cNvSpPr/>
          <p:nvPr/>
        </p:nvSpPr>
        <p:spPr>
          <a:xfrm>
            <a:off x="1722268" y="3493997"/>
            <a:ext cx="281819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 </a:t>
            </a:r>
            <a:r>
              <a:rPr lang="en-US" altLang="zh-CN" sz="2600" dirty="0">
                <a:latin typeface="Verdana"/>
                <a:cs typeface="Verdana"/>
              </a:rPr>
              <a:t>0</a:t>
            </a:r>
            <a:r>
              <a:rPr lang="en-US" sz="2600" dirty="0">
                <a:latin typeface="Verdana"/>
                <a:cs typeface="Verdana"/>
              </a:rPr>
              <a:t> 0 0 0 0 0 1 0</a:t>
            </a:r>
          </a:p>
        </p:txBody>
      </p:sp>
      <p:sp>
        <p:nvSpPr>
          <p:cNvPr id="9" name="矩形 8"/>
          <p:cNvSpPr/>
          <p:nvPr/>
        </p:nvSpPr>
        <p:spPr>
          <a:xfrm>
            <a:off x="5566368" y="1985673"/>
            <a:ext cx="85086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latin typeface="Verdana"/>
                <a:cs typeface="Verdana"/>
              </a:rPr>
              <a:t>-127</a:t>
            </a:r>
          </a:p>
        </p:txBody>
      </p:sp>
      <p:sp>
        <p:nvSpPr>
          <p:cNvPr id="10" name="矩形 9"/>
          <p:cNvSpPr/>
          <p:nvPr/>
        </p:nvSpPr>
        <p:spPr>
          <a:xfrm>
            <a:off x="5566368" y="2629967"/>
            <a:ext cx="85086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latin typeface="Verdana"/>
                <a:cs typeface="Verdana"/>
              </a:rPr>
              <a:t>-127</a:t>
            </a:r>
          </a:p>
        </p:txBody>
      </p:sp>
      <p:sp>
        <p:nvSpPr>
          <p:cNvPr id="11" name="Rectangle 9"/>
          <p:cNvSpPr/>
          <p:nvPr/>
        </p:nvSpPr>
        <p:spPr>
          <a:xfrm>
            <a:off x="1358286" y="3471717"/>
            <a:ext cx="396638" cy="492443"/>
          </a:xfrm>
          <a:prstGeom prst="rect">
            <a:avLst/>
          </a:prstGeom>
          <a:solidFill>
            <a:srgbClr val="FF6600"/>
          </a:solidFill>
        </p:spPr>
        <p:txBody>
          <a:bodyPr wrap="none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1</a:t>
            </a:r>
          </a:p>
        </p:txBody>
      </p:sp>
      <p:sp>
        <p:nvSpPr>
          <p:cNvPr id="12" name="矩形 11"/>
          <p:cNvSpPr/>
          <p:nvPr/>
        </p:nvSpPr>
        <p:spPr>
          <a:xfrm>
            <a:off x="5763280" y="3482857"/>
            <a:ext cx="92484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>
                <a:latin typeface="Verdana"/>
                <a:cs typeface="Verdana"/>
              </a:rPr>
              <a:t>2</a:t>
            </a:r>
            <a:r>
              <a:rPr lang="zh-CN" altLang="en-US" sz="2200" dirty="0">
                <a:latin typeface="Verdana"/>
                <a:cs typeface="Verdana"/>
              </a:rPr>
              <a:t> </a:t>
            </a:r>
            <a:r>
              <a:rPr lang="en-US" altLang="zh-CN" sz="2200" dirty="0">
                <a:latin typeface="Verdana"/>
                <a:cs typeface="Verdana"/>
              </a:rPr>
              <a:t>???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8831" y="3343078"/>
            <a:ext cx="618480" cy="643362"/>
          </a:xfrm>
          <a:prstGeom prst="rect">
            <a:avLst/>
          </a:prstGeom>
        </p:spPr>
      </p:pic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5802464"/>
              </p:ext>
            </p:extLst>
          </p:nvPr>
        </p:nvGraphicFramePr>
        <p:xfrm>
          <a:off x="955808" y="4769057"/>
          <a:ext cx="7021169" cy="125147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42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3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43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0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Range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Min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Max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1 byte unsigned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[0, 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8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</a:t>
                      </a:r>
                      <a:r>
                        <a:rPr lang="mr-IN" altLang="zh-CN" sz="2000" baseline="0" dirty="0">
                          <a:latin typeface="Verdana"/>
                          <a:cs typeface="Verdana"/>
                        </a:rPr>
                        <a:t>–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255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1 byte 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[-2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7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, 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7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</a:t>
                      </a:r>
                      <a:r>
                        <a:rPr lang="mr-IN" altLang="zh-CN" sz="2000" baseline="0" dirty="0">
                          <a:latin typeface="Verdana"/>
                          <a:cs typeface="Verdana"/>
                        </a:rPr>
                        <a:t>–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-128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127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cxnSp>
        <p:nvCxnSpPr>
          <p:cNvPr id="14" name="Straight Arrow Connector 13"/>
          <p:cNvCxnSpPr/>
          <p:nvPr/>
        </p:nvCxnSpPr>
        <p:spPr>
          <a:xfrm flipV="1">
            <a:off x="1358286" y="3986440"/>
            <a:ext cx="152126" cy="3038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8005" y="4290272"/>
            <a:ext cx="1924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carry bit discarded</a:t>
            </a:r>
          </a:p>
        </p:txBody>
      </p:sp>
    </p:spTree>
    <p:extLst>
      <p:ext uri="{BB962C8B-B14F-4D97-AF65-F5344CB8AC3E}">
        <p14:creationId xmlns:p14="http://schemas.microsoft.com/office/powerpoint/2010/main" val="396592401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Intel 8080</a:t>
            </a:r>
            <a:endParaRPr kumimoji="1" lang="zh-CN" altLang="en-US" dirty="0"/>
          </a:p>
        </p:txBody>
      </p:sp>
      <p:cxnSp>
        <p:nvCxnSpPr>
          <p:cNvPr id="8" name="直线箭头连接符 7"/>
          <p:cNvCxnSpPr/>
          <p:nvPr/>
        </p:nvCxnSpPr>
        <p:spPr>
          <a:xfrm>
            <a:off x="3499632" y="2846217"/>
            <a:ext cx="126266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477154" y="2894532"/>
            <a:ext cx="7977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i="1" dirty="0">
                <a:solidFill>
                  <a:prstClr val="black"/>
                </a:solidFill>
                <a:latin typeface="Arial"/>
                <a:cs typeface="Arial"/>
              </a:rPr>
              <a:t>0x4c</a:t>
            </a:r>
            <a:endParaRPr lang="zh-CN" altLang="en-US" sz="2000" i="1" dirty="0">
              <a:latin typeface="Arial"/>
              <a:cs typeface="Arial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0x4c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0x1e</a:t>
            </a:r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0xaf</a:t>
            </a:r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0x0f</a:t>
            </a:r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17" name="矩形 16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0xcb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0xea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0xba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0xff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0x8c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56685" y="1620075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0xb0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745446" y="1986371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0xa9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31" name="矩形 30"/>
          <p:cNvSpPr/>
          <p:nvPr/>
        </p:nvSpPr>
        <p:spPr>
          <a:xfrm>
            <a:off x="745446" y="4971206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0xa1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745446" y="4596012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0xa2</a:t>
            </a:r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745446" y="4219888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0xa3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745446" y="3862381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0xa4</a:t>
            </a:r>
            <a:endParaRPr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756685" y="3505573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0xa5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758334" y="3095782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0xa6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762704" y="2733593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0xa7</a:t>
            </a:r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752174" y="2378035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0xa8</a:t>
            </a:r>
            <a:endParaRPr lang="zh-CN" altLang="en-US" dirty="0"/>
          </a:p>
        </p:txBody>
      </p:sp>
      <p:grpSp>
        <p:nvGrpSpPr>
          <p:cNvPr id="41" name="组 40"/>
          <p:cNvGrpSpPr/>
          <p:nvPr/>
        </p:nvGrpSpPr>
        <p:grpSpPr>
          <a:xfrm>
            <a:off x="4977301" y="1643573"/>
            <a:ext cx="2249114" cy="1672455"/>
            <a:chOff x="4589993" y="1584086"/>
            <a:chExt cx="2146574" cy="951208"/>
          </a:xfrm>
        </p:grpSpPr>
        <p:sp>
          <p:nvSpPr>
            <p:cNvPr id="42" name="矩形 41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5345011" y="1593005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4610611" y="1826373"/>
              <a:ext cx="2114515" cy="696758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sp>
        <p:nvSpPr>
          <p:cNvPr id="45" name="矩形 44"/>
          <p:cNvSpPr/>
          <p:nvPr/>
        </p:nvSpPr>
        <p:spPr>
          <a:xfrm>
            <a:off x="6238414" y="2846217"/>
            <a:ext cx="729513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prstClr val="black"/>
                </a:solidFill>
                <a:latin typeface="Arial"/>
                <a:cs typeface="Arial"/>
              </a:rPr>
              <a:t>0x4c</a:t>
            </a:r>
            <a:endParaRPr kumimoji="1" lang="zh-CN" altLang="en-US" sz="8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5132187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48" name="矩形 47"/>
          <p:cNvSpPr/>
          <p:nvPr/>
        </p:nvSpPr>
        <p:spPr>
          <a:xfrm>
            <a:off x="5074046" y="2093498"/>
            <a:ext cx="20551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</a:t>
            </a:r>
          </a:p>
          <a:p>
            <a:pPr algn="ctr"/>
            <a:r>
              <a:rPr kumimoji="1" lang="en-US" altLang="zh-CN" dirty="0">
                <a:latin typeface="Verdana"/>
                <a:cs typeface="Verdana"/>
              </a:rPr>
              <a:t>Unit</a:t>
            </a:r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05407976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Intel 8080 (1974)</a:t>
            </a:r>
            <a:endParaRPr kumimoji="1" lang="zh-CN" altLang="en-US" dirty="0"/>
          </a:p>
        </p:txBody>
      </p:sp>
      <p:grpSp>
        <p:nvGrpSpPr>
          <p:cNvPr id="4" name="组 3"/>
          <p:cNvGrpSpPr/>
          <p:nvPr/>
        </p:nvGrpSpPr>
        <p:grpSpPr>
          <a:xfrm>
            <a:off x="4977301" y="1643573"/>
            <a:ext cx="2249114" cy="1672455"/>
            <a:chOff x="4589993" y="1584086"/>
            <a:chExt cx="2146574" cy="951208"/>
          </a:xfrm>
        </p:grpSpPr>
        <p:sp>
          <p:nvSpPr>
            <p:cNvPr id="5" name="矩形 4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345011" y="1593005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610611" y="1826373"/>
              <a:ext cx="2114515" cy="696758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8" name="直线箭头连接符 7"/>
          <p:cNvCxnSpPr/>
          <p:nvPr/>
        </p:nvCxnSpPr>
        <p:spPr>
          <a:xfrm>
            <a:off x="3499632" y="2846217"/>
            <a:ext cx="126266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477154" y="2894532"/>
            <a:ext cx="7977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i="1" dirty="0">
                <a:solidFill>
                  <a:prstClr val="black"/>
                </a:solidFill>
                <a:latin typeface="Arial"/>
                <a:cs typeface="Arial"/>
              </a:rPr>
              <a:t>0x4c</a:t>
            </a:r>
            <a:endParaRPr lang="zh-CN" altLang="en-US" sz="2000" i="1" dirty="0">
              <a:latin typeface="Arial"/>
              <a:cs typeface="Arial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0x4c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0x1e</a:t>
            </a:r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0xaf</a:t>
            </a:r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0x0f</a:t>
            </a:r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17" name="矩形 16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0xcb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0xea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0xba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0xff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0x8c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238414" y="2846217"/>
            <a:ext cx="729513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prstClr val="black"/>
                </a:solidFill>
                <a:latin typeface="Arial"/>
                <a:cs typeface="Arial"/>
              </a:rPr>
              <a:t>0x4c</a:t>
            </a:r>
            <a:endParaRPr kumimoji="1" lang="zh-CN" altLang="en-US" sz="8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074046" y="2093498"/>
            <a:ext cx="20551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</a:t>
            </a:r>
          </a:p>
          <a:p>
            <a:pPr algn="ctr"/>
            <a:r>
              <a:rPr kumimoji="1" lang="en-US" altLang="zh-CN" dirty="0">
                <a:latin typeface="Verdana"/>
                <a:cs typeface="Verdana"/>
              </a:rPr>
              <a:t>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32187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28" name="矩形 27"/>
          <p:cNvSpPr/>
          <p:nvPr/>
        </p:nvSpPr>
        <p:spPr>
          <a:xfrm>
            <a:off x="756685" y="1620075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0xb0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745446" y="1986371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0xa9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31" name="矩形 30"/>
          <p:cNvSpPr/>
          <p:nvPr/>
        </p:nvSpPr>
        <p:spPr>
          <a:xfrm>
            <a:off x="745446" y="4971206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0xa1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745446" y="4596012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0xa2</a:t>
            </a:r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745446" y="4219888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0xa3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745446" y="3862381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0xa4</a:t>
            </a:r>
            <a:endParaRPr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756685" y="3505573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0xa5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758334" y="3095782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0xa6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762704" y="2733593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0xa7</a:t>
            </a:r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752174" y="2378035"/>
            <a:ext cx="685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0xa8</a:t>
            </a:r>
            <a:endParaRPr lang="zh-CN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4081220" y="4168041"/>
            <a:ext cx="4853462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prstClr val="black"/>
                </a:solidFill>
                <a:latin typeface="Arial"/>
                <a:cs typeface="Arial"/>
              </a:rPr>
              <a:t>8 bits machine </a:t>
            </a:r>
            <a:r>
              <a:rPr lang="mr-IN" altLang="zh-CN" sz="2400" b="1" dirty="0">
                <a:solidFill>
                  <a:prstClr val="black"/>
                </a:solidFill>
                <a:latin typeface="Arial"/>
                <a:cs typeface="Arial"/>
              </a:rPr>
              <a:t>–</a:t>
            </a:r>
            <a:r>
              <a:rPr lang="en-US" altLang="zh-CN" sz="2400" b="1" dirty="0">
                <a:solidFill>
                  <a:prstClr val="black"/>
                </a:solidFill>
                <a:latin typeface="Arial"/>
                <a:cs typeface="Arial"/>
              </a:rPr>
              <a:t> 8 bits length of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Memory </a:t>
            </a:r>
            <a:r>
              <a:rPr lang="mr-IN" altLang="zh-CN" sz="2000" dirty="0">
                <a:solidFill>
                  <a:prstClr val="black"/>
                </a:solidFill>
                <a:latin typeface="Arial"/>
                <a:cs typeface="Arial"/>
              </a:rPr>
              <a:t>–</a:t>
            </a: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processor transfer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CPU Register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Memory Address</a:t>
            </a:r>
          </a:p>
        </p:txBody>
      </p:sp>
    </p:spTree>
    <p:extLst>
      <p:ext uri="{BB962C8B-B14F-4D97-AF65-F5344CB8AC3E}">
        <p14:creationId xmlns:p14="http://schemas.microsoft.com/office/powerpoint/2010/main" val="349609372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Intel 386 (1985)</a:t>
            </a:r>
            <a:endParaRPr kumimoji="1" lang="zh-CN" altLang="en-US" dirty="0"/>
          </a:p>
        </p:txBody>
      </p:sp>
      <p:grpSp>
        <p:nvGrpSpPr>
          <p:cNvPr id="4" name="组 3"/>
          <p:cNvGrpSpPr/>
          <p:nvPr/>
        </p:nvGrpSpPr>
        <p:grpSpPr>
          <a:xfrm>
            <a:off x="4977301" y="1643573"/>
            <a:ext cx="2406454" cy="1672455"/>
            <a:chOff x="4589993" y="1584086"/>
            <a:chExt cx="2146574" cy="951208"/>
          </a:xfrm>
        </p:grpSpPr>
        <p:sp>
          <p:nvSpPr>
            <p:cNvPr id="5" name="矩形 4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286107" y="1615703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610611" y="1826373"/>
              <a:ext cx="2114515" cy="696758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8" name="直线箭头连接符 7"/>
          <p:cNvCxnSpPr/>
          <p:nvPr/>
        </p:nvCxnSpPr>
        <p:spPr>
          <a:xfrm>
            <a:off x="3499632" y="2846217"/>
            <a:ext cx="126266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364764" y="2894532"/>
            <a:ext cx="15108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i="1" dirty="0">
                <a:solidFill>
                  <a:prstClr val="black"/>
                </a:solidFill>
                <a:latin typeface="Arial"/>
                <a:cs typeface="Arial"/>
              </a:rPr>
              <a:t>0x4c1eaf0f</a:t>
            </a:r>
            <a:endParaRPr lang="zh-CN" altLang="en-US" sz="2000" i="1" dirty="0">
              <a:latin typeface="Arial"/>
              <a:cs typeface="Arial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0x4c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0x1e</a:t>
            </a:r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0xaf</a:t>
            </a:r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0x0f</a:t>
            </a:r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17" name="矩形 16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0xcb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0xea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0xba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0xff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0x8c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193021" y="2846217"/>
            <a:ext cx="1061707" cy="26494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prstClr val="black"/>
                </a:solidFill>
                <a:latin typeface="Arial"/>
                <a:cs typeface="Arial"/>
              </a:rPr>
              <a:t>0x4c1eaf0f</a:t>
            </a:r>
            <a:endParaRPr kumimoji="1" lang="zh-CN" altLang="en-US" sz="8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154665" y="2093498"/>
            <a:ext cx="20551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</a:t>
            </a:r>
          </a:p>
          <a:p>
            <a:pPr algn="ctr"/>
            <a:r>
              <a:rPr kumimoji="1" lang="en-US" altLang="zh-CN" dirty="0">
                <a:latin typeface="Verdana"/>
                <a:cs typeface="Verdana"/>
              </a:rPr>
              <a:t>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32187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28" name="矩形 27"/>
          <p:cNvSpPr/>
          <p:nvPr/>
        </p:nvSpPr>
        <p:spPr>
          <a:xfrm>
            <a:off x="23173" y="1617039"/>
            <a:ext cx="1455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0x000000b0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-24822" y="1986371"/>
            <a:ext cx="1455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0x000000a9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31" name="矩形 30"/>
          <p:cNvSpPr/>
          <p:nvPr/>
        </p:nvSpPr>
        <p:spPr>
          <a:xfrm>
            <a:off x="-24822" y="4971206"/>
            <a:ext cx="1455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0x000000a1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-24822" y="4596012"/>
            <a:ext cx="1455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0x000000a2</a:t>
            </a:r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-24822" y="4219888"/>
            <a:ext cx="1455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0x000000a3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-24822" y="3862381"/>
            <a:ext cx="1455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0x000000a4</a:t>
            </a:r>
            <a:endParaRPr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-13583" y="3505573"/>
            <a:ext cx="1455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0x000000a5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-11934" y="3095782"/>
            <a:ext cx="1455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0x000000a6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-7564" y="2733593"/>
            <a:ext cx="1455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0x000000a7</a:t>
            </a:r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-18094" y="2378035"/>
            <a:ext cx="1455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0x000000a8</a:t>
            </a:r>
            <a:endParaRPr lang="zh-CN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4081220" y="4168041"/>
            <a:ext cx="5198859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prstClr val="black"/>
                </a:solidFill>
                <a:latin typeface="Arial"/>
                <a:cs typeface="Arial"/>
              </a:rPr>
              <a:t>32 bits machine </a:t>
            </a:r>
            <a:r>
              <a:rPr lang="mr-IN" altLang="zh-CN" sz="2400" b="1" dirty="0">
                <a:solidFill>
                  <a:prstClr val="black"/>
                </a:solidFill>
                <a:latin typeface="Arial"/>
                <a:cs typeface="Arial"/>
              </a:rPr>
              <a:t>–</a:t>
            </a:r>
            <a:r>
              <a:rPr lang="en-US" altLang="zh-CN" sz="2400" b="1" dirty="0">
                <a:solidFill>
                  <a:prstClr val="black"/>
                </a:solidFill>
                <a:latin typeface="Arial"/>
                <a:cs typeface="Arial"/>
              </a:rPr>
              <a:t> 32 bits length of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Memory </a:t>
            </a:r>
            <a:r>
              <a:rPr lang="mr-IN" altLang="zh-CN" sz="2000" dirty="0">
                <a:solidFill>
                  <a:prstClr val="black"/>
                </a:solidFill>
                <a:latin typeface="Arial"/>
                <a:cs typeface="Arial"/>
              </a:rPr>
              <a:t>–</a:t>
            </a: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processor transfer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CPU Register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Memory Address</a:t>
            </a:r>
          </a:p>
        </p:txBody>
      </p:sp>
    </p:spTree>
    <p:extLst>
      <p:ext uri="{BB962C8B-B14F-4D97-AF65-F5344CB8AC3E}">
        <p14:creationId xmlns:p14="http://schemas.microsoft.com/office/powerpoint/2010/main" val="184381751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AMD K8 (2000), Intel Pentium 4 and later</a:t>
            </a:r>
            <a:endParaRPr kumimoji="1" lang="zh-CN" altLang="en-US" dirty="0"/>
          </a:p>
        </p:txBody>
      </p:sp>
      <p:grpSp>
        <p:nvGrpSpPr>
          <p:cNvPr id="4" name="组 3"/>
          <p:cNvGrpSpPr/>
          <p:nvPr/>
        </p:nvGrpSpPr>
        <p:grpSpPr>
          <a:xfrm>
            <a:off x="4977301" y="1643573"/>
            <a:ext cx="3238110" cy="1672455"/>
            <a:chOff x="4589993" y="1584086"/>
            <a:chExt cx="2146574" cy="951208"/>
          </a:xfrm>
        </p:grpSpPr>
        <p:sp>
          <p:nvSpPr>
            <p:cNvPr id="5" name="矩形 4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286107" y="1615703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610611" y="1897505"/>
              <a:ext cx="2114515" cy="625626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8" name="直线箭头连接符 7"/>
          <p:cNvCxnSpPr/>
          <p:nvPr/>
        </p:nvCxnSpPr>
        <p:spPr>
          <a:xfrm flipV="1">
            <a:off x="3409720" y="3316028"/>
            <a:ext cx="1465870" cy="106979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364764" y="3563666"/>
            <a:ext cx="263756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i="1" dirty="0">
                <a:solidFill>
                  <a:prstClr val="black"/>
                </a:solidFill>
                <a:latin typeface="Arial"/>
                <a:cs typeface="Arial"/>
              </a:rPr>
              <a:t>0x00bacbea4c1eaf0f</a:t>
            </a:r>
            <a:endParaRPr lang="zh-CN" altLang="en-US" sz="2000" i="1" dirty="0">
              <a:latin typeface="Arial"/>
              <a:cs typeface="Arial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0x4c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0x1e</a:t>
            </a:r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0xaf</a:t>
            </a:r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0x0f</a:t>
            </a:r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17" name="矩形 16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0xcb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0xea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0xba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0xff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0x8c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193021" y="2846217"/>
            <a:ext cx="1921243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i="1" dirty="0">
                <a:solidFill>
                  <a:prstClr val="black"/>
                </a:solidFill>
                <a:latin typeface="Arial"/>
                <a:cs typeface="Arial"/>
              </a:rPr>
              <a:t>0x00bacbea4c1eaf0f</a:t>
            </a:r>
            <a:endParaRPr kumimoji="1" lang="zh-CN" altLang="en-US" sz="8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154665" y="2239592"/>
            <a:ext cx="2959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32187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28" name="矩形 27"/>
          <p:cNvSpPr/>
          <p:nvPr/>
        </p:nvSpPr>
        <p:spPr>
          <a:xfrm>
            <a:off x="12340" y="162007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00b0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1101" y="198637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00a9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31" name="矩形 30"/>
          <p:cNvSpPr/>
          <p:nvPr/>
        </p:nvSpPr>
        <p:spPr>
          <a:xfrm>
            <a:off x="1101" y="4971206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00a1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1101" y="459601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1101" y="4219888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00a3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1101" y="386238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00a4</a:t>
            </a:r>
            <a:endParaRPr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12340" y="350557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00a5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13989" y="309578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00a6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18359" y="273359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00a7</a:t>
            </a:r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7829" y="237803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00a8</a:t>
            </a:r>
            <a:endParaRPr lang="zh-CN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4081220" y="4168041"/>
            <a:ext cx="5198859" cy="1692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prstClr val="black"/>
                </a:solidFill>
                <a:latin typeface="Arial"/>
                <a:cs typeface="Arial"/>
              </a:rPr>
              <a:t>64 bits machine </a:t>
            </a:r>
            <a:r>
              <a:rPr lang="mr-IN" altLang="zh-CN" sz="2400" b="1" dirty="0">
                <a:solidFill>
                  <a:prstClr val="black"/>
                </a:solidFill>
                <a:latin typeface="Arial"/>
                <a:cs typeface="Arial"/>
              </a:rPr>
              <a:t>–</a:t>
            </a:r>
            <a:r>
              <a:rPr lang="en-US" altLang="zh-CN" sz="2400" b="1" dirty="0">
                <a:solidFill>
                  <a:prstClr val="black"/>
                </a:solidFill>
                <a:latin typeface="Arial"/>
                <a:cs typeface="Arial"/>
              </a:rPr>
              <a:t> 64 bits length of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Memory </a:t>
            </a:r>
            <a:r>
              <a:rPr lang="mr-IN" altLang="zh-CN" sz="2000" dirty="0">
                <a:solidFill>
                  <a:prstClr val="black"/>
                </a:solidFill>
                <a:latin typeface="Arial"/>
                <a:cs typeface="Arial"/>
              </a:rPr>
              <a:t>–</a:t>
            </a: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processor transfer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CPU Register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Memory Address</a:t>
            </a:r>
          </a:p>
          <a:p>
            <a:endParaRPr lang="zh-CN" altLang="en-US" sz="2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706188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Intel Opteron </a:t>
            </a:r>
            <a:r>
              <a:rPr kumimoji="1" lang="en-US" altLang="zh-CN" dirty="0">
                <a:sym typeface="Wingdings"/>
              </a:rPr>
              <a:t> </a:t>
            </a:r>
            <a:r>
              <a:rPr kumimoji="1" lang="en-US" altLang="zh-CN" dirty="0"/>
              <a:t>i7</a:t>
            </a:r>
            <a:endParaRPr kumimoji="1" lang="zh-CN" altLang="en-US" dirty="0"/>
          </a:p>
        </p:txBody>
      </p:sp>
      <p:grpSp>
        <p:nvGrpSpPr>
          <p:cNvPr id="4" name="组 3"/>
          <p:cNvGrpSpPr/>
          <p:nvPr/>
        </p:nvGrpSpPr>
        <p:grpSpPr>
          <a:xfrm>
            <a:off x="4977301" y="1643573"/>
            <a:ext cx="3238110" cy="1672455"/>
            <a:chOff x="4589993" y="1584086"/>
            <a:chExt cx="2146574" cy="951208"/>
          </a:xfrm>
        </p:grpSpPr>
        <p:sp>
          <p:nvSpPr>
            <p:cNvPr id="5" name="矩形 4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286107" y="1615703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610611" y="1897505"/>
              <a:ext cx="2114515" cy="625626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8" name="直线箭头连接符 7"/>
          <p:cNvCxnSpPr/>
          <p:nvPr/>
        </p:nvCxnSpPr>
        <p:spPr>
          <a:xfrm flipV="1">
            <a:off x="3409720" y="3316028"/>
            <a:ext cx="1465870" cy="106979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364764" y="3563666"/>
            <a:ext cx="263756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i="1" dirty="0">
                <a:solidFill>
                  <a:prstClr val="black"/>
                </a:solidFill>
                <a:latin typeface="Arial"/>
                <a:cs typeface="Arial"/>
              </a:rPr>
              <a:t>0x00bacbea4c1eaf0f</a:t>
            </a:r>
            <a:endParaRPr lang="zh-CN" altLang="en-US" sz="2000" i="1" dirty="0">
              <a:latin typeface="Arial"/>
              <a:cs typeface="Arial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rgbClr val="EEECE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0x4c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solidFill>
            <a:srgbClr val="EEECE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0x1e</a:t>
            </a:r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solidFill>
            <a:srgbClr val="EEECE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0xaf</a:t>
            </a:r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solidFill>
            <a:srgbClr val="EEECE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0x0f</a:t>
            </a:r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17" name="矩形 16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solidFill>
            <a:srgbClr val="EEECE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0xcb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solidFill>
            <a:srgbClr val="EEECE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0xea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solidFill>
            <a:srgbClr val="EEECE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0xba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solidFill>
            <a:srgbClr val="EEECE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0xff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0x8c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193021" y="2846217"/>
            <a:ext cx="1921243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i="1" dirty="0">
                <a:solidFill>
                  <a:prstClr val="black"/>
                </a:solidFill>
                <a:latin typeface="Arial"/>
                <a:cs typeface="Arial"/>
              </a:rPr>
              <a:t>0x00bacbea4c1eaf0f</a:t>
            </a:r>
            <a:endParaRPr kumimoji="1" lang="zh-CN" altLang="en-US" sz="8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154665" y="2239592"/>
            <a:ext cx="2959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32187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39" name="矩形 38"/>
          <p:cNvSpPr/>
          <p:nvPr/>
        </p:nvSpPr>
        <p:spPr>
          <a:xfrm>
            <a:off x="4081220" y="4168041"/>
            <a:ext cx="3890809" cy="1692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prstClr val="black"/>
                </a:solidFill>
                <a:latin typeface="Arial"/>
                <a:cs typeface="Arial"/>
              </a:rPr>
              <a:t>Word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Memory </a:t>
            </a:r>
            <a:r>
              <a:rPr lang="mr-IN" altLang="zh-CN" sz="2000" dirty="0">
                <a:solidFill>
                  <a:prstClr val="black"/>
                </a:solidFill>
                <a:latin typeface="Arial"/>
                <a:cs typeface="Arial"/>
              </a:rPr>
              <a:t>–</a:t>
            </a: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processor transfer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CPU Register</a:t>
            </a:r>
          </a:p>
          <a:p>
            <a:pPr marL="342900" indent="-342900">
              <a:buFont typeface="Arial"/>
              <a:buChar char="•"/>
            </a:pPr>
            <a:r>
              <a:rPr lang="en-US" altLang="zh-CN" sz="2000" dirty="0">
                <a:solidFill>
                  <a:prstClr val="black"/>
                </a:solidFill>
                <a:latin typeface="Arial"/>
                <a:cs typeface="Arial"/>
              </a:rPr>
              <a:t> Memory Address</a:t>
            </a:r>
          </a:p>
          <a:p>
            <a:endParaRPr lang="zh-CN" altLang="en-US" sz="2000" dirty="0">
              <a:latin typeface="Arial"/>
              <a:cs typeface="Arial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2340" y="162007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00b0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1101" y="198637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00a9</a:t>
            </a:r>
            <a:endParaRPr lang="zh-CN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43" name="矩形 42"/>
          <p:cNvSpPr/>
          <p:nvPr/>
        </p:nvSpPr>
        <p:spPr>
          <a:xfrm>
            <a:off x="1101" y="4971206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00a1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1101" y="459601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1101" y="4219888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00a3</a:t>
            </a:r>
            <a:endParaRPr lang="zh-CN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1101" y="386238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00a4</a:t>
            </a:r>
            <a:endParaRPr lang="zh-CN" altLang="en-US" dirty="0"/>
          </a:p>
        </p:txBody>
      </p:sp>
      <p:sp>
        <p:nvSpPr>
          <p:cNvPr id="47" name="矩形 46"/>
          <p:cNvSpPr/>
          <p:nvPr/>
        </p:nvSpPr>
        <p:spPr>
          <a:xfrm>
            <a:off x="12340" y="350557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00a5</a:t>
            </a:r>
            <a:endParaRPr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13989" y="309578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00a6</a:t>
            </a:r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18359" y="273359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00a7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7829" y="237803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101632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Word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Definition</a:t>
            </a:r>
          </a:p>
          <a:p>
            <a:pPr lvl="1"/>
            <a:r>
              <a:rPr kumimoji="1" lang="en-US" altLang="zh-CN" dirty="0"/>
              <a:t>Fixed size of data handled as a unit by the instruction set or processor</a:t>
            </a:r>
          </a:p>
          <a:p>
            <a:pPr lvl="1"/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Length</a:t>
            </a:r>
          </a:p>
          <a:p>
            <a:pPr lvl="1"/>
            <a:r>
              <a:rPr kumimoji="1" lang="en-US" altLang="zh-CN" dirty="0"/>
              <a:t>8 for 8 bits machine</a:t>
            </a:r>
          </a:p>
          <a:p>
            <a:pPr lvl="1"/>
            <a:r>
              <a:rPr kumimoji="1" lang="en-US" altLang="zh-CN" dirty="0"/>
              <a:t>32 for 32 bits machine</a:t>
            </a:r>
          </a:p>
          <a:p>
            <a:pPr lvl="1"/>
            <a:r>
              <a:rPr kumimoji="1" lang="en-US" altLang="zh-CN" dirty="0"/>
              <a:t>64 for 64 bits machine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6093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latin typeface="Arial"/>
                <a:cs typeface="Arial"/>
              </a:rPr>
              <a:t>Represent non-negative integer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4042" y="3416715"/>
            <a:ext cx="8499958" cy="31703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3366FF"/>
                </a:solidFill>
                <a:latin typeface="Verdana"/>
                <a:cs typeface="Verdana"/>
              </a:rPr>
              <a:t>Solution</a:t>
            </a:r>
            <a:r>
              <a:rPr kumimoji="1" lang="en-US" altLang="zh-CN" dirty="0">
                <a:latin typeface="Verdana"/>
                <a:cs typeface="Verdana"/>
              </a:rPr>
              <a:t>: Base-2 representation</a:t>
            </a: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r>
              <a:rPr kumimoji="1" lang="en-US" altLang="zh-CN" sz="3200" dirty="0">
                <a:latin typeface="Verdana"/>
                <a:cs typeface="Verdana"/>
              </a:rPr>
              <a:t>b</a:t>
            </a:r>
            <a:r>
              <a:rPr kumimoji="1" lang="en-US" altLang="zh-CN" sz="3200" baseline="-25000" dirty="0">
                <a:latin typeface="Verdana"/>
                <a:cs typeface="Verdana"/>
              </a:rPr>
              <a:t>n-1</a:t>
            </a:r>
            <a:r>
              <a:rPr kumimoji="1" lang="en-US" altLang="zh-CN" sz="3200" dirty="0">
                <a:latin typeface="Verdana"/>
                <a:cs typeface="Verdana"/>
              </a:rPr>
              <a:t>b</a:t>
            </a:r>
            <a:r>
              <a:rPr kumimoji="1" lang="en-US" altLang="zh-CN" sz="3200" baseline="-25000" dirty="0">
                <a:latin typeface="Verdana"/>
                <a:cs typeface="Verdana"/>
              </a:rPr>
              <a:t>n-2</a:t>
            </a:r>
            <a:r>
              <a:rPr kumimoji="1" lang="mr-IN" altLang="zh-CN" sz="3200" dirty="0">
                <a:latin typeface="Verdana"/>
                <a:cs typeface="Verdana"/>
              </a:rPr>
              <a:t>…</a:t>
            </a:r>
            <a:r>
              <a:rPr kumimoji="1" lang="en-US" altLang="zh-CN" sz="3200" dirty="0">
                <a:latin typeface="Verdana"/>
                <a:cs typeface="Verdana"/>
              </a:rPr>
              <a:t>b</a:t>
            </a:r>
            <a:r>
              <a:rPr kumimoji="1" lang="en-US" altLang="zh-CN" sz="3200" baseline="-25000" dirty="0">
                <a:latin typeface="Verdana"/>
                <a:cs typeface="Verdana"/>
              </a:rPr>
              <a:t>2</a:t>
            </a:r>
            <a:r>
              <a:rPr kumimoji="1" lang="en-US" altLang="zh-CN" sz="3200" dirty="0">
                <a:latin typeface="Verdana"/>
                <a:cs typeface="Verdana"/>
              </a:rPr>
              <a:t>b</a:t>
            </a:r>
            <a:r>
              <a:rPr kumimoji="1" lang="en-US" altLang="zh-CN" sz="3200" baseline="-25000" dirty="0">
                <a:latin typeface="Verdana"/>
                <a:cs typeface="Verdana"/>
              </a:rPr>
              <a:t>1</a:t>
            </a:r>
            <a:r>
              <a:rPr kumimoji="1" lang="en-US" altLang="zh-CN" sz="3200" dirty="0">
                <a:latin typeface="Verdana"/>
                <a:cs typeface="Verdana"/>
              </a:rPr>
              <a:t>b</a:t>
            </a:r>
            <a:r>
              <a:rPr kumimoji="1" lang="en-US" altLang="zh-CN" sz="3200" baseline="-25000" dirty="0">
                <a:latin typeface="Verdana"/>
                <a:cs typeface="Verdana"/>
              </a:rPr>
              <a:t>0</a:t>
            </a:r>
            <a:r>
              <a:rPr kumimoji="1" lang="en-US" altLang="zh-CN" sz="3200" dirty="0">
                <a:latin typeface="Verdana"/>
                <a:cs typeface="Verdana"/>
              </a:rPr>
              <a:t> </a:t>
            </a:r>
            <a:r>
              <a:rPr kumimoji="1" lang="en-US" altLang="zh-CN" sz="3200" dirty="0">
                <a:solidFill>
                  <a:prstClr val="black"/>
                </a:solidFill>
                <a:latin typeface="Verdana"/>
                <a:cs typeface="Verdana"/>
              </a:rPr>
              <a:t>= </a:t>
            </a:r>
            <a:endParaRPr kumimoji="1" lang="en-US" altLang="zh-CN" sz="3200" baseline="-25000" dirty="0">
              <a:latin typeface="Verdana"/>
              <a:cs typeface="Verdana"/>
            </a:endParaRPr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609600" y="1417638"/>
            <a:ext cx="8499958" cy="153041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kumimoji="1" lang="en-US" altLang="zh-CN" sz="3200" dirty="0">
                <a:latin typeface="Verdana"/>
                <a:cs typeface="Verdana"/>
              </a:rPr>
              <a:t>bits: b</a:t>
            </a:r>
            <a:r>
              <a:rPr kumimoji="1" lang="en-US" altLang="zh-CN" sz="3200" baseline="-25000" dirty="0">
                <a:latin typeface="Verdana"/>
                <a:cs typeface="Verdana"/>
              </a:rPr>
              <a:t>n-1</a:t>
            </a:r>
            <a:r>
              <a:rPr kumimoji="1" lang="en-US" altLang="zh-CN" sz="3200" dirty="0">
                <a:latin typeface="Verdana"/>
                <a:cs typeface="Verdana"/>
              </a:rPr>
              <a:t>b</a:t>
            </a:r>
            <a:r>
              <a:rPr kumimoji="1" lang="en-US" altLang="zh-CN" sz="3200" baseline="-25000" dirty="0">
                <a:latin typeface="Verdana"/>
                <a:cs typeface="Verdana"/>
              </a:rPr>
              <a:t>n-2</a:t>
            </a:r>
            <a:r>
              <a:rPr kumimoji="1" lang="mr-IN" altLang="zh-CN" sz="3200" dirty="0">
                <a:latin typeface="Verdana"/>
                <a:cs typeface="Verdana"/>
              </a:rPr>
              <a:t>…</a:t>
            </a:r>
            <a:r>
              <a:rPr kumimoji="1" lang="en-US" altLang="zh-CN" sz="3200" dirty="0">
                <a:latin typeface="Verdana"/>
                <a:cs typeface="Verdana"/>
              </a:rPr>
              <a:t>b</a:t>
            </a:r>
            <a:r>
              <a:rPr kumimoji="1" lang="en-US" altLang="zh-CN" sz="3200" baseline="-25000" dirty="0">
                <a:latin typeface="Verdana"/>
                <a:cs typeface="Verdana"/>
              </a:rPr>
              <a:t>2</a:t>
            </a:r>
            <a:r>
              <a:rPr kumimoji="1" lang="en-US" altLang="zh-CN" sz="3200" dirty="0">
                <a:latin typeface="Verdana"/>
                <a:cs typeface="Verdana"/>
              </a:rPr>
              <a:t>b</a:t>
            </a:r>
            <a:r>
              <a:rPr kumimoji="1" lang="en-US" altLang="zh-CN" sz="3200" baseline="-25000" dirty="0">
                <a:latin typeface="Verdana"/>
                <a:cs typeface="Verdana"/>
              </a:rPr>
              <a:t>1</a:t>
            </a:r>
            <a:r>
              <a:rPr kumimoji="1" lang="en-US" altLang="zh-CN" sz="3200" dirty="0">
                <a:latin typeface="Verdana"/>
                <a:cs typeface="Verdana"/>
              </a:rPr>
              <a:t>b</a:t>
            </a:r>
            <a:r>
              <a:rPr kumimoji="1" lang="en-US" altLang="zh-CN" sz="3200" baseline="-25000" dirty="0">
                <a:latin typeface="Verdana"/>
                <a:cs typeface="Verdana"/>
              </a:rPr>
              <a:t>0</a:t>
            </a:r>
            <a:r>
              <a:rPr kumimoji="1" lang="en-US" altLang="zh-CN" sz="3200" dirty="0">
                <a:latin typeface="Verdana"/>
                <a:cs typeface="Verdana"/>
              </a:rPr>
              <a:t> </a:t>
            </a:r>
            <a:endParaRPr kumimoji="1" lang="en-US" altLang="zh-CN" sz="3200" baseline="-25000" dirty="0">
              <a:latin typeface="Verdana"/>
              <a:cs typeface="Verdana"/>
            </a:endParaRPr>
          </a:p>
          <a:p>
            <a:pPr marL="0" indent="0">
              <a:buFont typeface="Arial" pitchFamily="34" charset="0"/>
              <a:buNone/>
            </a:pPr>
            <a:endParaRPr kumimoji="1" lang="en-US" altLang="zh-CN" sz="3200" dirty="0">
              <a:latin typeface="Verdana"/>
              <a:cs typeface="Verdana"/>
            </a:endParaRPr>
          </a:p>
          <a:p>
            <a:pPr marL="0" indent="0">
              <a:buFont typeface="Arial" pitchFamily="34" charset="0"/>
              <a:buNone/>
            </a:pPr>
            <a:r>
              <a:rPr kumimoji="1" lang="en-US" altLang="zh-CN" sz="3200" dirty="0">
                <a:solidFill>
                  <a:srgbClr val="3366FF"/>
                </a:solidFill>
                <a:latin typeface="Verdana"/>
                <a:cs typeface="Verdana"/>
              </a:rPr>
              <a:t>Goal</a:t>
            </a:r>
            <a:r>
              <a:rPr kumimoji="1" lang="en-US" altLang="zh-CN" sz="3200" dirty="0">
                <a:latin typeface="Verdana"/>
                <a:cs typeface="Verdana"/>
              </a:rPr>
              <a:t>: map each bit pattern to an integer in [0, </a:t>
            </a:r>
            <a:r>
              <a:rPr kumimoji="1" lang="en-US" altLang="zh-CN" dirty="0">
                <a:latin typeface="Verdana"/>
                <a:cs typeface="Verdana"/>
              </a:rPr>
              <a:t>??</a:t>
            </a:r>
            <a:r>
              <a:rPr lang="en-US" altLang="zh-CN" sz="3200" dirty="0"/>
              <a:t>]</a:t>
            </a:r>
          </a:p>
          <a:p>
            <a:pPr marL="0" indent="0">
              <a:buFont typeface="Arial" pitchFamily="34" charset="0"/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0" indent="0">
              <a:buFont typeface="Arial" pitchFamily="34" charset="0"/>
              <a:buNone/>
            </a:pPr>
            <a:endParaRPr kumimoji="1" lang="zh-CN" altLang="en-US" dirty="0">
              <a:latin typeface="Verdana"/>
              <a:cs typeface="Verdana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6669863"/>
              </p:ext>
            </p:extLst>
          </p:nvPr>
        </p:nvGraphicFramePr>
        <p:xfrm>
          <a:off x="4502150" y="3996266"/>
          <a:ext cx="2224852" cy="18626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88" name="Equation" r:id="rId4" imgW="546100" imgH="457200" progId="Equation.3">
                  <p:embed/>
                </p:oleObj>
              </mc:Choice>
              <mc:Fallback>
                <p:oleObj name="Equation" r:id="rId4" imgW="5461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02150" y="3996266"/>
                        <a:ext cx="2224852" cy="18626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ounded Rectangular Callout 6"/>
          <p:cNvSpPr/>
          <p:nvPr/>
        </p:nvSpPr>
        <p:spPr>
          <a:xfrm>
            <a:off x="4690532" y="5858932"/>
            <a:ext cx="4199467" cy="999067"/>
          </a:xfrm>
          <a:prstGeom prst="wedgeRoundRectCallout">
            <a:avLst>
              <a:gd name="adj1" fmla="val -30521"/>
              <a:gd name="adj2" fmla="val -103337"/>
              <a:gd name="adj3" fmla="val 16667"/>
            </a:avLst>
          </a:prstGeom>
          <a:solidFill>
            <a:srgbClr val="B9CDE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Verdana"/>
                <a:cs typeface="Verdana"/>
              </a:rPr>
              <a:t>b</a:t>
            </a:r>
            <a:r>
              <a:rPr kumimoji="1" lang="en-US" altLang="zh-CN" sz="2400" baseline="-25000" dirty="0">
                <a:solidFill>
                  <a:schemeClr val="tx1"/>
                </a:solidFill>
                <a:latin typeface="Verdana"/>
                <a:cs typeface="Verdana"/>
              </a:rPr>
              <a:t>i</a:t>
            </a:r>
            <a:r>
              <a:rPr kumimoji="1" lang="en-US" altLang="zh-CN" sz="2400" dirty="0">
                <a:solidFill>
                  <a:schemeClr val="tx1"/>
                </a:solidFill>
                <a:latin typeface="Verdana"/>
                <a:cs typeface="Verdana"/>
              </a:rPr>
              <a:t> is bit at </a:t>
            </a:r>
            <a:r>
              <a:rPr kumimoji="1" lang="en-US" altLang="zh-CN" sz="2400" dirty="0" err="1">
                <a:solidFill>
                  <a:schemeClr val="tx1"/>
                </a:solidFill>
                <a:latin typeface="Verdana"/>
                <a:cs typeface="Verdana"/>
              </a:rPr>
              <a:t>i-th</a:t>
            </a:r>
            <a:r>
              <a:rPr kumimoji="1" lang="en-US" altLang="zh-CN" sz="2400" dirty="0">
                <a:solidFill>
                  <a:schemeClr val="tx1"/>
                </a:solidFill>
                <a:latin typeface="Verdana"/>
                <a:cs typeface="Verdana"/>
              </a:rPr>
              <a:t> position (from right to left, starting </a:t>
            </a:r>
            <a:r>
              <a:rPr kumimoji="1" lang="en-US" altLang="zh-CN" sz="2400" dirty="0" err="1">
                <a:solidFill>
                  <a:schemeClr val="tx1"/>
                </a:solidFill>
                <a:latin typeface="Verdana"/>
                <a:cs typeface="Verdana"/>
              </a:rPr>
              <a:t>i</a:t>
            </a:r>
            <a:r>
              <a:rPr kumimoji="1" lang="en-US" altLang="zh-CN" sz="2400" dirty="0">
                <a:solidFill>
                  <a:schemeClr val="tx1"/>
                </a:solidFill>
                <a:latin typeface="Verdana"/>
                <a:cs typeface="Verdana"/>
              </a:rPr>
              <a:t>=0)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ular Callout 4"/>
          <p:cNvSpPr/>
          <p:nvPr/>
        </p:nvSpPr>
        <p:spPr>
          <a:xfrm>
            <a:off x="5503333" y="2857916"/>
            <a:ext cx="1752600" cy="558799"/>
          </a:xfrm>
          <a:prstGeom prst="wedgeRoundRectCallout">
            <a:avLst>
              <a:gd name="adj1" fmla="val 110666"/>
              <a:gd name="adj2" fmla="val -101504"/>
              <a:gd name="adj3" fmla="val 16667"/>
            </a:avLst>
          </a:prstGeom>
          <a:solidFill>
            <a:schemeClr val="accent1">
              <a:lumMod val="40000"/>
              <a:lumOff val="6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solidFill>
                  <a:schemeClr val="tx1"/>
                </a:solidFill>
                <a:latin typeface="Verdana"/>
                <a:cs typeface="Verdana"/>
              </a:rPr>
              <a:t>[0, 2</a:t>
            </a:r>
            <a:r>
              <a:rPr lang="en-US" altLang="zh-CN" sz="2400" baseline="30000" dirty="0">
                <a:solidFill>
                  <a:schemeClr val="tx1"/>
                </a:solidFill>
                <a:latin typeface="Verdana"/>
                <a:cs typeface="Verdana"/>
              </a:rPr>
              <a:t>n </a:t>
            </a:r>
            <a:r>
              <a:rPr lang="en-US" altLang="zh-CN" sz="2400" dirty="0">
                <a:solidFill>
                  <a:schemeClr val="tx1"/>
                </a:solidFill>
              </a:rPr>
              <a:t>-1]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2075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5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Wrapping up last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you have learnt:</a:t>
            </a:r>
          </a:p>
          <a:p>
            <a:pPr lvl="1"/>
            <a:r>
              <a:rPr lang="en-US" dirty="0"/>
              <a:t>information as bits</a:t>
            </a:r>
          </a:p>
          <a:p>
            <a:pPr lvl="1"/>
            <a:r>
              <a:rPr lang="en-US" dirty="0"/>
              <a:t>byte: 8-bit</a:t>
            </a:r>
          </a:p>
          <a:p>
            <a:pPr lvl="1"/>
            <a:r>
              <a:rPr lang="en-US" dirty="0"/>
              <a:t>how to represent unsigned/signed integer</a:t>
            </a:r>
          </a:p>
          <a:p>
            <a:pPr lvl="2"/>
            <a:r>
              <a:rPr lang="en-US" dirty="0"/>
              <a:t>Computers use fixed-width representation (1, 2, 4, 8 bytes)</a:t>
            </a:r>
          </a:p>
          <a:p>
            <a:pPr lvl="2"/>
            <a:r>
              <a:rPr lang="en-US" dirty="0"/>
              <a:t>overflow</a:t>
            </a:r>
          </a:p>
          <a:p>
            <a:pPr lvl="1"/>
            <a:r>
              <a:rPr lang="en-US" dirty="0"/>
              <a:t>32-bit vs. 64-bit computer architecture</a:t>
            </a:r>
          </a:p>
          <a:p>
            <a:r>
              <a:rPr lang="en-US" dirty="0"/>
              <a:t>Wrapping up:</a:t>
            </a:r>
          </a:p>
          <a:p>
            <a:pPr lvl="1"/>
            <a:r>
              <a:rPr lang="en-US" dirty="0"/>
              <a:t>C’s integer data types</a:t>
            </a:r>
          </a:p>
          <a:p>
            <a:pPr lvl="1"/>
            <a:r>
              <a:rPr lang="en-US" dirty="0"/>
              <a:t>How multi-byte integers are stored in memory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28724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199" y="263498"/>
            <a:ext cx="8365095" cy="1143000"/>
          </a:xfrm>
        </p:spPr>
        <p:txBody>
          <a:bodyPr>
            <a:normAutofit/>
          </a:bodyPr>
          <a:lstStyle/>
          <a:p>
            <a:r>
              <a:rPr kumimoji="1" lang="en-US" altLang="zh-CN" sz="3200" dirty="0"/>
              <a:t>C’s integral data types on </a:t>
            </a:r>
            <a:br>
              <a:rPr kumimoji="1" lang="en-US" altLang="zh-CN" sz="3200" dirty="0"/>
            </a:br>
            <a:r>
              <a:rPr kumimoji="1" lang="en-US" altLang="zh-CN" sz="3200" dirty="0"/>
              <a:t>64 bits machine</a:t>
            </a:r>
            <a:endParaRPr kumimoji="1" lang="zh-CN" altLang="en-US" sz="32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061984"/>
              </p:ext>
            </p:extLst>
          </p:nvPr>
        </p:nvGraphicFramePr>
        <p:xfrm>
          <a:off x="1156347" y="1705585"/>
          <a:ext cx="7021169" cy="36577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42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76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03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0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Length 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Min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Max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[signed] 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1 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-2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7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7</a:t>
                      </a:r>
                      <a:r>
                        <a:rPr lang="en-US" altLang="zh-CN" sz="2000" b="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1 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0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8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2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2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 err="1">
                          <a:latin typeface="Verdana"/>
                          <a:cs typeface="Verdana"/>
                        </a:rPr>
                        <a:t>int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4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</a:t>
                      </a:r>
                      <a:r>
                        <a:rPr lang="en-US" altLang="zh-CN" sz="2000" b="0" dirty="0" err="1">
                          <a:latin typeface="Verdana"/>
                          <a:cs typeface="Verdana"/>
                        </a:rPr>
                        <a:t>int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4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8 bytes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8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093662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199" y="263498"/>
            <a:ext cx="8365095" cy="1143000"/>
          </a:xfrm>
        </p:spPr>
        <p:txBody>
          <a:bodyPr>
            <a:normAutofit/>
          </a:bodyPr>
          <a:lstStyle/>
          <a:p>
            <a:r>
              <a:rPr kumimoji="1" lang="en-US" altLang="zh-CN" sz="3200" dirty="0"/>
              <a:t>Integral data types on 64 bits machine</a:t>
            </a:r>
            <a:endParaRPr kumimoji="1" lang="zh-CN" altLang="en-US" sz="32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227340"/>
              </p:ext>
            </p:extLst>
          </p:nvPr>
        </p:nvGraphicFramePr>
        <p:xfrm>
          <a:off x="1156347" y="1705585"/>
          <a:ext cx="7021169" cy="36577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42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76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03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0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Length 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Min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Max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[signed] 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1 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-2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7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7</a:t>
                      </a:r>
                      <a:r>
                        <a:rPr lang="en-US" altLang="zh-CN" sz="2000" b="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1 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0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8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2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-2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15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15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2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0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16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 err="1">
                          <a:latin typeface="Verdana"/>
                          <a:cs typeface="Verdana"/>
                        </a:rPr>
                        <a:t>int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4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</a:t>
                      </a:r>
                      <a:r>
                        <a:rPr lang="en-US" altLang="zh-CN" sz="2000" b="0" dirty="0" err="1">
                          <a:latin typeface="Verdana"/>
                          <a:cs typeface="Verdana"/>
                        </a:rPr>
                        <a:t>int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4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8 bytes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8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54675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199" y="263498"/>
            <a:ext cx="8365095" cy="1143000"/>
          </a:xfrm>
        </p:spPr>
        <p:txBody>
          <a:bodyPr>
            <a:normAutofit/>
          </a:bodyPr>
          <a:lstStyle/>
          <a:p>
            <a:r>
              <a:rPr kumimoji="1" lang="en-US" altLang="zh-CN" sz="3200" dirty="0"/>
              <a:t>Integral data types on 64 bits machine</a:t>
            </a:r>
            <a:endParaRPr kumimoji="1" lang="zh-CN" altLang="en-US" sz="32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261696"/>
              </p:ext>
            </p:extLst>
          </p:nvPr>
        </p:nvGraphicFramePr>
        <p:xfrm>
          <a:off x="1156347" y="1705585"/>
          <a:ext cx="7021169" cy="36577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42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76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03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0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Length 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Min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Max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[signed] 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1 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-2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7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7</a:t>
                      </a:r>
                      <a:r>
                        <a:rPr lang="en-US" altLang="zh-CN" sz="2000" b="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1 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0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8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2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-2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15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15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2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0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16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 err="1">
                          <a:latin typeface="Verdana"/>
                          <a:cs typeface="Verdana"/>
                        </a:rPr>
                        <a:t>int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4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-2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31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31 </a:t>
                      </a:r>
                      <a:r>
                        <a:rPr lang="en-US" altLang="zh-CN" sz="2000" b="0" baseline="0" dirty="0">
                          <a:latin typeface="Verdana"/>
                          <a:cs typeface="Verdana"/>
                        </a:rPr>
                        <a:t>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</a:t>
                      </a:r>
                      <a:r>
                        <a:rPr lang="en-US" altLang="zh-CN" sz="2000" b="0" dirty="0" err="1">
                          <a:latin typeface="Verdana"/>
                          <a:cs typeface="Verdana"/>
                        </a:rPr>
                        <a:t>int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4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0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32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8 bytes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8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53141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199" y="263498"/>
            <a:ext cx="8365095" cy="1143000"/>
          </a:xfrm>
        </p:spPr>
        <p:txBody>
          <a:bodyPr>
            <a:normAutofit/>
          </a:bodyPr>
          <a:lstStyle/>
          <a:p>
            <a:r>
              <a:rPr kumimoji="1" lang="en-US" altLang="zh-CN" sz="3200" dirty="0"/>
              <a:t>Integral data types on 64 bits machine</a:t>
            </a:r>
            <a:endParaRPr kumimoji="1" lang="zh-CN" altLang="en-US" sz="32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4347964"/>
              </p:ext>
            </p:extLst>
          </p:nvPr>
        </p:nvGraphicFramePr>
        <p:xfrm>
          <a:off x="1156347" y="1705585"/>
          <a:ext cx="7021169" cy="36577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42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76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03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0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4202">
                <a:tc>
                  <a:txBody>
                    <a:bodyPr/>
                    <a:lstStyle/>
                    <a:p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Length 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Min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Max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2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[signed] 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1 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-2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7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7</a:t>
                      </a:r>
                      <a:r>
                        <a:rPr lang="en-US" altLang="zh-CN" sz="2000" b="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1 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0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8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2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-2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15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15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2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0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16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 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 err="1">
                          <a:latin typeface="Verdana"/>
                          <a:cs typeface="Verdana"/>
                        </a:rPr>
                        <a:t>int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4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-2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31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31 </a:t>
                      </a:r>
                      <a:r>
                        <a:rPr lang="en-US" altLang="zh-CN" sz="2000" b="0" baseline="0" dirty="0">
                          <a:latin typeface="Verdana"/>
                          <a:cs typeface="Verdana"/>
                        </a:rPr>
                        <a:t>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</a:t>
                      </a:r>
                      <a:r>
                        <a:rPr lang="en-US" altLang="zh-CN" sz="2000" b="0" dirty="0" err="1">
                          <a:latin typeface="Verdana"/>
                          <a:cs typeface="Verdana"/>
                        </a:rPr>
                        <a:t>int</a:t>
                      </a:r>
                      <a:endParaRPr lang="en-US" altLang="zh-CN" sz="2000" b="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4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0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aseline="30000" dirty="0">
                          <a:latin typeface="Verdana"/>
                          <a:cs typeface="Verdana"/>
                        </a:rPr>
                        <a:t>32 </a:t>
                      </a: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8 bytes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-2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63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63 </a:t>
                      </a:r>
                      <a:r>
                        <a:rPr lang="en-US" altLang="zh-CN" sz="2000" b="0" baseline="0" dirty="0">
                          <a:latin typeface="Verdana"/>
                          <a:cs typeface="Verdana"/>
                        </a:rPr>
                        <a:t>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10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>
                          <a:latin typeface="Verdana"/>
                          <a:cs typeface="Verdana"/>
                        </a:rPr>
                        <a:t>unsigned 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aseline="0" dirty="0">
                          <a:latin typeface="Verdana"/>
                          <a:cs typeface="Verdana"/>
                        </a:rPr>
                        <a:t>8 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0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Verdana"/>
                          <a:cs typeface="Verdana"/>
                        </a:rPr>
                        <a:t>2</a:t>
                      </a:r>
                      <a:r>
                        <a:rPr lang="en-US" altLang="zh-CN" sz="2000" b="0" baseline="30000" dirty="0">
                          <a:latin typeface="Verdana"/>
                          <a:cs typeface="Verdana"/>
                        </a:rPr>
                        <a:t>64 </a:t>
                      </a:r>
                      <a:r>
                        <a:rPr lang="en-US" altLang="zh-CN" sz="2000" b="0" baseline="0" dirty="0">
                          <a:latin typeface="Verdana"/>
                          <a:cs typeface="Verdana"/>
                        </a:rPr>
                        <a:t>- 1</a:t>
                      </a:r>
                      <a:endParaRPr lang="zh-CN" altLang="en-US" sz="2000" dirty="0">
                        <a:latin typeface="Verdana"/>
                        <a:cs typeface="Verdan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433799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C program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417638"/>
            <a:ext cx="7020615" cy="317009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"/>
                <a:cs typeface="Courier"/>
              </a:rPr>
              <a:t>#include &lt;</a:t>
            </a:r>
            <a:r>
              <a:rPr lang="en-US" sz="2000" dirty="0" err="1">
                <a:latin typeface="Courier"/>
                <a:cs typeface="Courier"/>
              </a:rPr>
              <a:t>stdio.h</a:t>
            </a:r>
            <a:r>
              <a:rPr lang="en-US" sz="2000" dirty="0">
                <a:latin typeface="Courier"/>
                <a:cs typeface="Courier"/>
              </a:rPr>
              <a:t>&gt;</a:t>
            </a:r>
          </a:p>
          <a:p>
            <a:endParaRPr lang="en-US" sz="2000" dirty="0">
              <a:latin typeface="Courier"/>
              <a:cs typeface="Courier"/>
            </a:endParaRPr>
          </a:p>
          <a:p>
            <a:r>
              <a:rPr lang="en-US" sz="2000" dirty="0" err="1">
                <a:latin typeface="Courier"/>
                <a:cs typeface="Courier"/>
              </a:rPr>
              <a:t>int</a:t>
            </a:r>
            <a:endParaRPr lang="en-US" sz="2000" dirty="0">
              <a:latin typeface="Courier"/>
              <a:cs typeface="Courier"/>
            </a:endParaRPr>
          </a:p>
          <a:p>
            <a:r>
              <a:rPr lang="en-US" sz="2000" dirty="0">
                <a:latin typeface="Courier"/>
                <a:cs typeface="Courier"/>
              </a:rPr>
              <a:t>main()</a:t>
            </a:r>
          </a:p>
          <a:p>
            <a:r>
              <a:rPr lang="en-US" sz="2000" dirty="0">
                <a:latin typeface="Courier"/>
                <a:cs typeface="Courier"/>
              </a:rPr>
              <a:t>{</a:t>
            </a:r>
          </a:p>
          <a:p>
            <a:r>
              <a:rPr lang="en-US" sz="2000" dirty="0">
                <a:latin typeface="Courier"/>
                <a:cs typeface="Courier"/>
              </a:rPr>
              <a:t>     char x = -127;</a:t>
            </a:r>
          </a:p>
          <a:p>
            <a:r>
              <a:rPr lang="en-US" sz="2000" dirty="0">
                <a:latin typeface="Courier"/>
                <a:cs typeface="Courier"/>
              </a:rPr>
              <a:t>     char y = 0x81;</a:t>
            </a:r>
          </a:p>
          <a:p>
            <a:r>
              <a:rPr lang="en-US" sz="2000" dirty="0">
                <a:latin typeface="Courier"/>
                <a:cs typeface="Courier"/>
              </a:rPr>
              <a:t>     char z = x + y;</a:t>
            </a:r>
          </a:p>
          <a:p>
            <a:r>
              <a:rPr lang="en-US" sz="2000" dirty="0">
                <a:latin typeface="Courier"/>
                <a:cs typeface="Courier"/>
              </a:rPr>
              <a:t>     </a:t>
            </a:r>
            <a:r>
              <a:rPr lang="en-US" sz="2000" dirty="0" err="1">
                <a:latin typeface="Courier"/>
                <a:cs typeface="Courier"/>
              </a:rPr>
              <a:t>printf</a:t>
            </a:r>
            <a:r>
              <a:rPr lang="en-US" sz="2000" dirty="0">
                <a:latin typeface="Courier"/>
                <a:cs typeface="Courier"/>
              </a:rPr>
              <a:t>(“hello world sum is %d\n”, z);</a:t>
            </a:r>
          </a:p>
          <a:p>
            <a:r>
              <a:rPr lang="en-US" sz="2000" dirty="0">
                <a:latin typeface="Courier"/>
                <a:cs typeface="Courier"/>
              </a:rPr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753943"/>
            <a:ext cx="4063282" cy="954107"/>
          </a:xfrm>
          <a:prstGeom prst="rect">
            <a:avLst/>
          </a:prstGeom>
          <a:solidFill>
            <a:schemeClr val="tx2"/>
          </a:solidFill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2800" dirty="0" err="1">
                <a:solidFill>
                  <a:srgbClr val="FFFFFF"/>
                </a:solidFill>
                <a:latin typeface="Courier"/>
                <a:cs typeface="Courier"/>
              </a:rPr>
              <a:t>gcc</a:t>
            </a:r>
            <a:r>
              <a:rPr lang="en-US" sz="28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Courier"/>
                <a:cs typeface="Courier"/>
              </a:rPr>
              <a:t>helloworld.c</a:t>
            </a:r>
            <a:endParaRPr lang="en-US" sz="28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2800" dirty="0">
                <a:solidFill>
                  <a:srgbClr val="FFFFFF"/>
                </a:solidFill>
                <a:latin typeface="Courier"/>
                <a:cs typeface="Courier"/>
              </a:rPr>
              <a:t>$ ./</a:t>
            </a:r>
            <a:r>
              <a:rPr lang="en-US" sz="2800" dirty="0" err="1">
                <a:solidFill>
                  <a:srgbClr val="FFFFFF"/>
                </a:solidFill>
                <a:latin typeface="Courier"/>
                <a:cs typeface="Courier"/>
              </a:rPr>
              <a:t>a.out</a:t>
            </a:r>
            <a:endParaRPr lang="en-US" sz="28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365238" y="4766553"/>
            <a:ext cx="4727013" cy="1529695"/>
            <a:chOff x="4365238" y="4766553"/>
            <a:chExt cx="4727013" cy="1529695"/>
          </a:xfrm>
        </p:grpSpPr>
        <p:sp>
          <p:nvSpPr>
            <p:cNvPr id="6" name="Rectangle 4"/>
            <p:cNvSpPr/>
            <p:nvPr/>
          </p:nvSpPr>
          <p:spPr>
            <a:xfrm>
              <a:off x="5168458" y="4784720"/>
              <a:ext cx="2700980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600" dirty="0">
                  <a:latin typeface="Verdana"/>
                  <a:cs typeface="Verdana"/>
                </a:rPr>
                <a:t>1</a:t>
              </a:r>
              <a:r>
                <a:rPr lang="en-US" sz="2600" dirty="0">
                  <a:latin typeface="Verdana"/>
                  <a:cs typeface="Verdana"/>
                </a:rPr>
                <a:t> 0 0 0 0 0 0 1</a:t>
              </a:r>
            </a:p>
          </p:txBody>
        </p:sp>
        <p:sp>
          <p:nvSpPr>
            <p:cNvPr id="7" name="Rectangle 5"/>
            <p:cNvSpPr/>
            <p:nvPr/>
          </p:nvSpPr>
          <p:spPr>
            <a:xfrm>
              <a:off x="5051239" y="5211407"/>
              <a:ext cx="2818199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600" dirty="0">
                  <a:latin typeface="Verdana"/>
                  <a:cs typeface="Verdana"/>
                </a:rPr>
                <a:t> 1 0 0 0 0 0 0 1 </a:t>
              </a:r>
            </a:p>
          </p:txBody>
        </p:sp>
        <p:sp>
          <p:nvSpPr>
            <p:cNvPr id="8" name="TextBox 6"/>
            <p:cNvSpPr txBox="1"/>
            <p:nvPr/>
          </p:nvSpPr>
          <p:spPr>
            <a:xfrm>
              <a:off x="4553394" y="5203683"/>
              <a:ext cx="457527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600" dirty="0">
                  <a:latin typeface="Verdana"/>
                  <a:cs typeface="Verdana"/>
                </a:rPr>
                <a:t>+</a:t>
              </a: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4365238" y="5704300"/>
              <a:ext cx="3749493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5051239" y="5803805"/>
              <a:ext cx="2818199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600" dirty="0">
                  <a:latin typeface="Verdana"/>
                  <a:cs typeface="Verdana"/>
                </a:rPr>
                <a:t> </a:t>
              </a:r>
              <a:r>
                <a:rPr lang="en-US" altLang="zh-CN" sz="2600" dirty="0">
                  <a:latin typeface="Verdana"/>
                  <a:cs typeface="Verdana"/>
                </a:rPr>
                <a:t>0</a:t>
              </a:r>
              <a:r>
                <a:rPr lang="en-US" sz="2600" dirty="0">
                  <a:latin typeface="Verdana"/>
                  <a:cs typeface="Verdana"/>
                </a:rPr>
                <a:t> 0 0 0 0 0 1 0</a:t>
              </a:r>
            </a:p>
          </p:txBody>
        </p:sp>
        <p:sp>
          <p:nvSpPr>
            <p:cNvPr id="11" name="矩形 8"/>
            <p:cNvSpPr/>
            <p:nvPr/>
          </p:nvSpPr>
          <p:spPr>
            <a:xfrm>
              <a:off x="8241387" y="4766553"/>
              <a:ext cx="850864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200" dirty="0">
                  <a:latin typeface="Verdana"/>
                  <a:cs typeface="Verdana"/>
                </a:rPr>
                <a:t>-127</a:t>
              </a:r>
            </a:p>
          </p:txBody>
        </p:sp>
        <p:sp>
          <p:nvSpPr>
            <p:cNvPr id="12" name="矩形 9"/>
            <p:cNvSpPr/>
            <p:nvPr/>
          </p:nvSpPr>
          <p:spPr>
            <a:xfrm>
              <a:off x="8241387" y="5203683"/>
              <a:ext cx="850864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200" dirty="0">
                  <a:latin typeface="Verdana"/>
                  <a:cs typeface="Verdana"/>
                </a:rPr>
                <a:t>-127</a:t>
              </a:r>
            </a:p>
          </p:txBody>
        </p:sp>
        <p:sp>
          <p:nvSpPr>
            <p:cNvPr id="13" name="Rectangle 9"/>
            <p:cNvSpPr/>
            <p:nvPr/>
          </p:nvSpPr>
          <p:spPr>
            <a:xfrm>
              <a:off x="4687257" y="5781525"/>
              <a:ext cx="396638" cy="492443"/>
            </a:xfrm>
            <a:prstGeom prst="rect">
              <a:avLst/>
            </a:prstGeom>
            <a:solidFill>
              <a:srgbClr val="FF6600"/>
            </a:solidFill>
          </p:spPr>
          <p:txBody>
            <a:bodyPr wrap="none">
              <a:spAutoFit/>
            </a:bodyPr>
            <a:lstStyle/>
            <a:p>
              <a:r>
                <a:rPr lang="en-US" sz="2600" dirty="0">
                  <a:latin typeface="Verdana"/>
                  <a:cs typeface="Verdana"/>
                </a:rPr>
                <a:t>1</a:t>
              </a:r>
            </a:p>
          </p:txBody>
        </p:sp>
        <p:sp>
          <p:nvSpPr>
            <p:cNvPr id="14" name="矩形 11"/>
            <p:cNvSpPr/>
            <p:nvPr/>
          </p:nvSpPr>
          <p:spPr>
            <a:xfrm>
              <a:off x="8322773" y="5784813"/>
              <a:ext cx="364027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200" dirty="0">
                  <a:latin typeface="Verdana"/>
                  <a:cs typeface="Verdana"/>
                </a:rPr>
                <a:t>2</a:t>
              </a:r>
              <a:r>
                <a:rPr lang="zh-CN" altLang="en-US" sz="2200" dirty="0">
                  <a:latin typeface="Verdana"/>
                  <a:cs typeface="Verdana"/>
                </a:rPr>
                <a:t> </a:t>
              </a:r>
              <a:endParaRPr lang="en-US" altLang="zh-CN" sz="2200" dirty="0">
                <a:latin typeface="Verdana"/>
                <a:cs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575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Memory layout for multi-byte integers</a:t>
            </a:r>
            <a:endParaRPr kumimoji="1" lang="zh-CN" altLang="en-US" dirty="0"/>
          </a:p>
        </p:txBody>
      </p:sp>
      <p:grpSp>
        <p:nvGrpSpPr>
          <p:cNvPr id="21" name="组 20"/>
          <p:cNvGrpSpPr/>
          <p:nvPr/>
        </p:nvGrpSpPr>
        <p:grpSpPr>
          <a:xfrm>
            <a:off x="4977301" y="1643573"/>
            <a:ext cx="3238110" cy="1672455"/>
            <a:chOff x="4589993" y="1584086"/>
            <a:chExt cx="2146574" cy="951208"/>
          </a:xfrm>
        </p:grpSpPr>
        <p:sp>
          <p:nvSpPr>
            <p:cNvPr id="22" name="矩形 21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286107" y="1615703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610611" y="1897505"/>
              <a:ext cx="2114515" cy="625626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25" name="直线箭头连接符 24"/>
          <p:cNvCxnSpPr/>
          <p:nvPr/>
        </p:nvCxnSpPr>
        <p:spPr>
          <a:xfrm>
            <a:off x="3511431" y="1809599"/>
            <a:ext cx="13211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585815" y="2846217"/>
            <a:ext cx="1528449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mr-IN" altLang="zh-CN" b="1" dirty="0">
                <a:solidFill>
                  <a:schemeClr val="tx1"/>
                </a:solidFill>
                <a:latin typeface="Arial"/>
                <a:cs typeface="Arial"/>
              </a:rPr>
              <a:t>…</a:t>
            </a:r>
            <a:endParaRPr kumimoji="1" lang="zh-CN" altLang="en-US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154665" y="2239592"/>
            <a:ext cx="2959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244573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42" name="矩形 41"/>
          <p:cNvSpPr/>
          <p:nvPr/>
        </p:nvSpPr>
        <p:spPr>
          <a:xfrm>
            <a:off x="4977301" y="4127555"/>
            <a:ext cx="28984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i="1" dirty="0" err="1">
                <a:latin typeface="Arial"/>
                <a:cs typeface="Arial"/>
              </a:rPr>
              <a:t>int</a:t>
            </a:r>
            <a:r>
              <a:rPr lang="en-US" altLang="zh-CN" sz="2400" i="1" dirty="0">
                <a:latin typeface="Arial"/>
                <a:cs typeface="Arial"/>
              </a:rPr>
              <a:t> a = 0x12345678</a:t>
            </a:r>
            <a:endParaRPr lang="zh-CN" altLang="en-US" sz="2400" i="1" dirty="0">
              <a:latin typeface="Arial"/>
              <a:cs typeface="Arial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2340" y="162007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00b0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1101" y="198637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00a9</a:t>
            </a:r>
            <a:endParaRPr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46" name="矩形 45"/>
          <p:cNvSpPr/>
          <p:nvPr/>
        </p:nvSpPr>
        <p:spPr>
          <a:xfrm>
            <a:off x="1101" y="4971206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00a1</a:t>
            </a:r>
            <a:endParaRPr lang="zh-CN" altLang="en-US" dirty="0"/>
          </a:p>
        </p:txBody>
      </p:sp>
      <p:sp>
        <p:nvSpPr>
          <p:cNvPr id="47" name="矩形 46"/>
          <p:cNvSpPr/>
          <p:nvPr/>
        </p:nvSpPr>
        <p:spPr>
          <a:xfrm>
            <a:off x="1101" y="459601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1101" y="4219888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00a3</a:t>
            </a:r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1101" y="386238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00a4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12340" y="350557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00a5</a:t>
            </a:r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13989" y="309578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00a6</a:t>
            </a:r>
            <a:endParaRPr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18359" y="273359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00a7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7829" y="237803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00a8</a:t>
            </a:r>
            <a:endParaRPr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4883785" y="4664026"/>
            <a:ext cx="31810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Arial"/>
                <a:cs typeface="Arial"/>
              </a:rPr>
              <a:t>address: 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sz="2400" i="1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sz="2400" i="1" dirty="0"/>
          </a:p>
          <a:p>
            <a:r>
              <a:rPr lang="en-US" altLang="zh-CN" sz="2400" i="1" dirty="0">
                <a:latin typeface="Arial"/>
                <a:cs typeface="Arial"/>
              </a:rPr>
              <a:t>    </a:t>
            </a:r>
            <a:endParaRPr lang="zh-CN" altLang="en-US" sz="2400" i="1" dirty="0">
              <a:latin typeface="Arial"/>
              <a:cs typeface="Arial"/>
            </a:endParaRPr>
          </a:p>
        </p:txBody>
      </p:sp>
      <p:cxnSp>
        <p:nvCxnSpPr>
          <p:cNvPr id="55" name="直线箭头连接符 54"/>
          <p:cNvCxnSpPr/>
          <p:nvPr/>
        </p:nvCxnSpPr>
        <p:spPr>
          <a:xfrm flipH="1">
            <a:off x="3438356" y="4805960"/>
            <a:ext cx="371529" cy="0"/>
          </a:xfrm>
          <a:prstGeom prst="straightConnector1">
            <a:avLst/>
          </a:prstGeom>
          <a:ln w="19050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3848263" y="4605146"/>
            <a:ext cx="6700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latin typeface="Arial"/>
                <a:cs typeface="Arial"/>
              </a:rPr>
              <a:t>int</a:t>
            </a:r>
            <a:r>
              <a:rPr lang="en-US" altLang="zh-CN" b="1" i="1" dirty="0">
                <a:latin typeface="Arial"/>
                <a:cs typeface="Arial"/>
              </a:rPr>
              <a:t> a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61160138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Memory layout for multi-byte integers: 2 ways</a:t>
            </a:r>
            <a:endParaRPr kumimoji="1" lang="zh-CN" altLang="en-US" dirty="0"/>
          </a:p>
        </p:txBody>
      </p:sp>
      <p:grpSp>
        <p:nvGrpSpPr>
          <p:cNvPr id="21" name="组 20"/>
          <p:cNvGrpSpPr/>
          <p:nvPr/>
        </p:nvGrpSpPr>
        <p:grpSpPr>
          <a:xfrm>
            <a:off x="4977301" y="1643573"/>
            <a:ext cx="3238110" cy="1672455"/>
            <a:chOff x="4589993" y="1584086"/>
            <a:chExt cx="2146574" cy="951208"/>
          </a:xfrm>
        </p:grpSpPr>
        <p:sp>
          <p:nvSpPr>
            <p:cNvPr id="22" name="矩形 21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286107" y="1615703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610611" y="1897505"/>
              <a:ext cx="2114515" cy="625626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25" name="直线箭头连接符 24"/>
          <p:cNvCxnSpPr/>
          <p:nvPr/>
        </p:nvCxnSpPr>
        <p:spPr>
          <a:xfrm>
            <a:off x="3511431" y="1809599"/>
            <a:ext cx="13211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0x78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0x56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0x34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0x12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585815" y="2846217"/>
            <a:ext cx="1528449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mr-IN" altLang="zh-CN" b="1" dirty="0">
                <a:solidFill>
                  <a:schemeClr val="tx1"/>
                </a:solidFill>
                <a:latin typeface="Arial"/>
                <a:cs typeface="Arial"/>
              </a:rPr>
              <a:t>…</a:t>
            </a:r>
            <a:endParaRPr kumimoji="1" lang="zh-CN" altLang="en-US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154665" y="2239592"/>
            <a:ext cx="2959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244573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42" name="矩形 41"/>
          <p:cNvSpPr/>
          <p:nvPr/>
        </p:nvSpPr>
        <p:spPr>
          <a:xfrm>
            <a:off x="4977301" y="4127555"/>
            <a:ext cx="28984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i="1" dirty="0" err="1">
                <a:latin typeface="Arial"/>
                <a:cs typeface="Arial"/>
              </a:rPr>
              <a:t>int</a:t>
            </a:r>
            <a:r>
              <a:rPr lang="en-US" altLang="zh-CN" sz="2400" i="1" dirty="0">
                <a:latin typeface="Arial"/>
                <a:cs typeface="Arial"/>
              </a:rPr>
              <a:t> a = 0x12345678</a:t>
            </a:r>
            <a:endParaRPr lang="zh-CN" altLang="en-US" sz="2400" i="1" dirty="0">
              <a:latin typeface="Arial"/>
              <a:cs typeface="Arial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2340" y="162007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00b0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1101" y="198637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00a9</a:t>
            </a:r>
            <a:endParaRPr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46" name="矩形 45"/>
          <p:cNvSpPr/>
          <p:nvPr/>
        </p:nvSpPr>
        <p:spPr>
          <a:xfrm>
            <a:off x="1101" y="4971206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00a1</a:t>
            </a:r>
            <a:endParaRPr lang="zh-CN" altLang="en-US" dirty="0"/>
          </a:p>
        </p:txBody>
      </p:sp>
      <p:sp>
        <p:nvSpPr>
          <p:cNvPr id="47" name="矩形 46"/>
          <p:cNvSpPr/>
          <p:nvPr/>
        </p:nvSpPr>
        <p:spPr>
          <a:xfrm>
            <a:off x="1101" y="459601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1101" y="4219888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00a3</a:t>
            </a:r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1101" y="386238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00a4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12340" y="350557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00a5</a:t>
            </a:r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13989" y="309578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00a6</a:t>
            </a:r>
            <a:endParaRPr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18359" y="273359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00a7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7829" y="237803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00a8</a:t>
            </a:r>
            <a:endParaRPr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4883785" y="4664026"/>
            <a:ext cx="31810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Arial"/>
                <a:cs typeface="Arial"/>
              </a:rPr>
              <a:t>address: 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sz="2400" i="1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sz="2400" i="1" dirty="0"/>
          </a:p>
          <a:p>
            <a:r>
              <a:rPr lang="en-US" altLang="zh-CN" sz="2400" i="1" dirty="0">
                <a:latin typeface="Arial"/>
                <a:cs typeface="Arial"/>
              </a:rPr>
              <a:t>    </a:t>
            </a:r>
            <a:endParaRPr lang="zh-CN" altLang="en-US" sz="2400" i="1" dirty="0">
              <a:latin typeface="Arial"/>
              <a:cs typeface="Arial"/>
            </a:endParaRPr>
          </a:p>
        </p:txBody>
      </p:sp>
      <p:cxnSp>
        <p:nvCxnSpPr>
          <p:cNvPr id="55" name="直线箭头连接符 54"/>
          <p:cNvCxnSpPr/>
          <p:nvPr/>
        </p:nvCxnSpPr>
        <p:spPr>
          <a:xfrm flipH="1">
            <a:off x="3438356" y="4805960"/>
            <a:ext cx="371529" cy="0"/>
          </a:xfrm>
          <a:prstGeom prst="straightConnector1">
            <a:avLst/>
          </a:prstGeom>
          <a:ln w="19050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3848263" y="4605146"/>
            <a:ext cx="6700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latin typeface="Arial"/>
                <a:cs typeface="Arial"/>
              </a:rPr>
              <a:t>int</a:t>
            </a:r>
            <a:r>
              <a:rPr lang="en-US" altLang="zh-CN" b="1" i="1" dirty="0">
                <a:latin typeface="Arial"/>
                <a:cs typeface="Arial"/>
              </a:rPr>
              <a:t> a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04325833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Memory layout for multi-byte integers: 2 ways</a:t>
            </a:r>
            <a:endParaRPr kumimoji="1" lang="zh-CN" altLang="en-US" dirty="0"/>
          </a:p>
        </p:txBody>
      </p:sp>
      <p:grpSp>
        <p:nvGrpSpPr>
          <p:cNvPr id="21" name="组 20"/>
          <p:cNvGrpSpPr/>
          <p:nvPr/>
        </p:nvGrpSpPr>
        <p:grpSpPr>
          <a:xfrm>
            <a:off x="4977301" y="1643573"/>
            <a:ext cx="3238110" cy="1672455"/>
            <a:chOff x="4589993" y="1584086"/>
            <a:chExt cx="2146574" cy="951208"/>
          </a:xfrm>
        </p:grpSpPr>
        <p:sp>
          <p:nvSpPr>
            <p:cNvPr id="22" name="矩形 21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286107" y="1615703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610611" y="1897505"/>
              <a:ext cx="2114515" cy="625626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25" name="直线箭头连接符 24"/>
          <p:cNvCxnSpPr/>
          <p:nvPr/>
        </p:nvCxnSpPr>
        <p:spPr>
          <a:xfrm>
            <a:off x="3511431" y="1809599"/>
            <a:ext cx="13211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0x12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0x34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0x56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0x78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585815" y="2846217"/>
            <a:ext cx="1528449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mr-IN" altLang="zh-CN" b="1" dirty="0">
                <a:solidFill>
                  <a:schemeClr val="tx1"/>
                </a:solidFill>
                <a:latin typeface="Arial"/>
                <a:cs typeface="Arial"/>
              </a:rPr>
              <a:t>…</a:t>
            </a:r>
            <a:endParaRPr kumimoji="1" lang="zh-CN" altLang="en-US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154665" y="2239592"/>
            <a:ext cx="2959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244573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42" name="矩形 41"/>
          <p:cNvSpPr/>
          <p:nvPr/>
        </p:nvSpPr>
        <p:spPr>
          <a:xfrm>
            <a:off x="4977301" y="4127555"/>
            <a:ext cx="28984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i="1" dirty="0" err="1">
                <a:latin typeface="Arial"/>
                <a:cs typeface="Arial"/>
              </a:rPr>
              <a:t>int</a:t>
            </a:r>
            <a:r>
              <a:rPr lang="en-US" altLang="zh-CN" sz="2400" i="1" dirty="0">
                <a:latin typeface="Arial"/>
                <a:cs typeface="Arial"/>
              </a:rPr>
              <a:t> a = 0x12345678</a:t>
            </a:r>
            <a:endParaRPr lang="zh-CN" altLang="en-US" sz="2400" i="1" dirty="0">
              <a:latin typeface="Arial"/>
              <a:cs typeface="Arial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2340" y="162007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00b0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1101" y="198637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00a9</a:t>
            </a:r>
            <a:endParaRPr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46" name="矩形 45"/>
          <p:cNvSpPr/>
          <p:nvPr/>
        </p:nvSpPr>
        <p:spPr>
          <a:xfrm>
            <a:off x="1101" y="4971206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00a1</a:t>
            </a:r>
            <a:endParaRPr lang="zh-CN" altLang="en-US" dirty="0"/>
          </a:p>
        </p:txBody>
      </p:sp>
      <p:sp>
        <p:nvSpPr>
          <p:cNvPr id="47" name="矩形 46"/>
          <p:cNvSpPr/>
          <p:nvPr/>
        </p:nvSpPr>
        <p:spPr>
          <a:xfrm>
            <a:off x="1101" y="459601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1101" y="4219888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00a3</a:t>
            </a:r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1101" y="386238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00a4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12340" y="350557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00a5</a:t>
            </a:r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13989" y="309578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00a6</a:t>
            </a:r>
            <a:endParaRPr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18359" y="273359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00a7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7829" y="237803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00a8</a:t>
            </a:r>
            <a:endParaRPr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4883785" y="4664026"/>
            <a:ext cx="31810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Arial"/>
                <a:cs typeface="Arial"/>
              </a:rPr>
              <a:t>address: 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sz="2400" i="1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sz="2400" i="1" dirty="0"/>
          </a:p>
          <a:p>
            <a:r>
              <a:rPr lang="en-US" altLang="zh-CN" sz="2400" i="1" dirty="0">
                <a:latin typeface="Arial"/>
                <a:cs typeface="Arial"/>
              </a:rPr>
              <a:t>    </a:t>
            </a:r>
            <a:endParaRPr lang="zh-CN" altLang="en-US" sz="2400" i="1" dirty="0">
              <a:latin typeface="Arial"/>
              <a:cs typeface="Arial"/>
            </a:endParaRPr>
          </a:p>
        </p:txBody>
      </p:sp>
      <p:cxnSp>
        <p:nvCxnSpPr>
          <p:cNvPr id="55" name="直线箭头连接符 54"/>
          <p:cNvCxnSpPr/>
          <p:nvPr/>
        </p:nvCxnSpPr>
        <p:spPr>
          <a:xfrm flipH="1">
            <a:off x="3438356" y="4805960"/>
            <a:ext cx="371529" cy="0"/>
          </a:xfrm>
          <a:prstGeom prst="straightConnector1">
            <a:avLst/>
          </a:prstGeom>
          <a:ln w="19050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3848263" y="4605146"/>
            <a:ext cx="6700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latin typeface="Arial"/>
                <a:cs typeface="Arial"/>
              </a:rPr>
              <a:t>int</a:t>
            </a:r>
            <a:r>
              <a:rPr lang="en-US" altLang="zh-CN" b="1" i="1" dirty="0">
                <a:latin typeface="Arial"/>
                <a:cs typeface="Arial"/>
              </a:rPr>
              <a:t> a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50165182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Memory layout </a:t>
            </a:r>
            <a:r>
              <a:rPr kumimoji="1" lang="mr-IN" altLang="zh-CN" dirty="0"/>
              <a:t>–</a:t>
            </a:r>
            <a:r>
              <a:rPr kumimoji="1" lang="en-US" altLang="zh-CN" dirty="0"/>
              <a:t> Little Endian</a:t>
            </a:r>
            <a:endParaRPr kumimoji="1" lang="zh-CN" altLang="en-US" dirty="0"/>
          </a:p>
        </p:txBody>
      </p:sp>
      <p:grpSp>
        <p:nvGrpSpPr>
          <p:cNvPr id="21" name="组 20"/>
          <p:cNvGrpSpPr/>
          <p:nvPr/>
        </p:nvGrpSpPr>
        <p:grpSpPr>
          <a:xfrm>
            <a:off x="4977301" y="1643573"/>
            <a:ext cx="3238110" cy="1672455"/>
            <a:chOff x="4589993" y="1584086"/>
            <a:chExt cx="2146574" cy="951208"/>
          </a:xfrm>
        </p:grpSpPr>
        <p:sp>
          <p:nvSpPr>
            <p:cNvPr id="22" name="矩形 21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286107" y="1615703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610611" y="1897505"/>
              <a:ext cx="2114515" cy="625626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25" name="直线箭头连接符 24"/>
          <p:cNvCxnSpPr/>
          <p:nvPr/>
        </p:nvCxnSpPr>
        <p:spPr>
          <a:xfrm>
            <a:off x="3511431" y="1809599"/>
            <a:ext cx="13211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0x12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0x34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0x56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rgbClr val="FF0000"/>
                </a:solidFill>
                <a:latin typeface="Arial"/>
                <a:cs typeface="Arial"/>
              </a:rPr>
              <a:t>0x78</a:t>
            </a:r>
            <a:endParaRPr lang="zh-CN" altLang="en-US" sz="2400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585815" y="2846217"/>
            <a:ext cx="1528449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mr-IN" altLang="zh-CN" b="1" dirty="0">
                <a:solidFill>
                  <a:schemeClr val="tx1"/>
                </a:solidFill>
                <a:latin typeface="Arial"/>
                <a:cs typeface="Arial"/>
              </a:rPr>
              <a:t>…</a:t>
            </a:r>
            <a:endParaRPr kumimoji="1" lang="zh-CN" altLang="en-US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154665" y="2239592"/>
            <a:ext cx="2959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244573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42" name="矩形 41"/>
          <p:cNvSpPr/>
          <p:nvPr/>
        </p:nvSpPr>
        <p:spPr>
          <a:xfrm>
            <a:off x="4977301" y="3758223"/>
            <a:ext cx="28984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i="1" dirty="0" err="1">
                <a:latin typeface="Arial"/>
                <a:cs typeface="Arial"/>
              </a:rPr>
              <a:t>int</a:t>
            </a:r>
            <a:r>
              <a:rPr lang="en-US" altLang="zh-CN" sz="2400" i="1" dirty="0">
                <a:latin typeface="Arial"/>
                <a:cs typeface="Arial"/>
              </a:rPr>
              <a:t> a = 0x123456</a:t>
            </a:r>
            <a:r>
              <a:rPr lang="en-US" altLang="zh-CN" sz="2400" i="1" dirty="0">
                <a:solidFill>
                  <a:srgbClr val="FF0000"/>
                </a:solidFill>
                <a:latin typeface="Arial"/>
                <a:cs typeface="Arial"/>
              </a:rPr>
              <a:t>78</a:t>
            </a:r>
            <a:endParaRPr lang="zh-CN" altLang="en-US" sz="2400" i="1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2340" y="162007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00b0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1101" y="198637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00a9</a:t>
            </a:r>
            <a:endParaRPr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46" name="矩形 45"/>
          <p:cNvSpPr/>
          <p:nvPr/>
        </p:nvSpPr>
        <p:spPr>
          <a:xfrm>
            <a:off x="1101" y="4971206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00a1</a:t>
            </a:r>
            <a:endParaRPr lang="zh-CN" altLang="en-US" dirty="0"/>
          </a:p>
        </p:txBody>
      </p:sp>
      <p:sp>
        <p:nvSpPr>
          <p:cNvPr id="47" name="矩形 46"/>
          <p:cNvSpPr/>
          <p:nvPr/>
        </p:nvSpPr>
        <p:spPr>
          <a:xfrm>
            <a:off x="1101" y="459601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1101" y="4219888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00a3</a:t>
            </a:r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1101" y="386238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00a4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12340" y="350557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00a5</a:t>
            </a:r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13989" y="309578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00a6</a:t>
            </a:r>
            <a:endParaRPr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18359" y="273359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00a7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7829" y="237803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00a8</a:t>
            </a:r>
            <a:endParaRPr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4883785" y="4294694"/>
            <a:ext cx="31810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Arial"/>
                <a:cs typeface="Arial"/>
              </a:rPr>
              <a:t>address: 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sz="2400" i="1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sz="2400" i="1" dirty="0"/>
          </a:p>
          <a:p>
            <a:r>
              <a:rPr lang="en-US" altLang="zh-CN" sz="2400" i="1" dirty="0">
                <a:latin typeface="Arial"/>
                <a:cs typeface="Arial"/>
              </a:rPr>
              <a:t>    </a:t>
            </a:r>
            <a:endParaRPr lang="zh-CN" altLang="en-US" sz="2400" i="1" dirty="0">
              <a:latin typeface="Arial"/>
              <a:cs typeface="Arial"/>
            </a:endParaRPr>
          </a:p>
        </p:txBody>
      </p:sp>
      <p:cxnSp>
        <p:nvCxnSpPr>
          <p:cNvPr id="55" name="直线箭头连接符 54"/>
          <p:cNvCxnSpPr/>
          <p:nvPr/>
        </p:nvCxnSpPr>
        <p:spPr>
          <a:xfrm flipH="1">
            <a:off x="3438356" y="4805960"/>
            <a:ext cx="371529" cy="0"/>
          </a:xfrm>
          <a:prstGeom prst="straightConnector1">
            <a:avLst/>
          </a:prstGeom>
          <a:ln w="19050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3848263" y="4605146"/>
            <a:ext cx="6700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latin typeface="Arial"/>
                <a:cs typeface="Arial"/>
              </a:rPr>
              <a:t>int</a:t>
            </a:r>
            <a:r>
              <a:rPr lang="en-US" altLang="zh-CN" b="1" i="1" dirty="0">
                <a:latin typeface="Arial"/>
                <a:cs typeface="Arial"/>
              </a:rPr>
              <a:t> a</a:t>
            </a:r>
            <a:endParaRPr lang="zh-CN" altLang="en-US" b="1" dirty="0"/>
          </a:p>
        </p:txBody>
      </p:sp>
      <p:sp>
        <p:nvSpPr>
          <p:cNvPr id="3" name="矩形 2"/>
          <p:cNvSpPr/>
          <p:nvPr/>
        </p:nvSpPr>
        <p:spPr>
          <a:xfrm>
            <a:off x="4552043" y="4902274"/>
            <a:ext cx="4572000" cy="1138773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lvl="1" indent="0">
              <a:buNone/>
            </a:pPr>
            <a:r>
              <a:rPr kumimoji="1" lang="en-US" altLang="zh-CN" sz="2400" dirty="0">
                <a:solidFill>
                  <a:srgbClr val="FF0000"/>
                </a:solidFill>
                <a:latin typeface="Verdana"/>
                <a:cs typeface="Verdana"/>
              </a:rPr>
              <a:t>Least significant byte in smallest address, </a:t>
            </a:r>
          </a:p>
          <a:p>
            <a:pPr marL="0" lvl="1" indent="0">
              <a:buNone/>
            </a:pPr>
            <a:r>
              <a:rPr kumimoji="1" lang="en-US" altLang="zh-CN" sz="2000" dirty="0" err="1">
                <a:solidFill>
                  <a:srgbClr val="FF0000"/>
                </a:solidFill>
                <a:latin typeface="Verdana"/>
                <a:cs typeface="Verdana"/>
              </a:rPr>
              <a:t>e.g</a:t>
            </a:r>
            <a:r>
              <a:rPr kumimoji="1" lang="en-US" altLang="zh-CN" sz="2000" dirty="0">
                <a:solidFill>
                  <a:srgbClr val="FF0000"/>
                </a:solidFill>
                <a:latin typeface="Verdana"/>
                <a:cs typeface="Verdana"/>
              </a:rPr>
              <a:t>, laptops, and server machines</a:t>
            </a:r>
          </a:p>
        </p:txBody>
      </p:sp>
    </p:spTree>
    <p:extLst>
      <p:ext uri="{BB962C8B-B14F-4D97-AF65-F5344CB8AC3E}">
        <p14:creationId xmlns:p14="http://schemas.microsoft.com/office/powerpoint/2010/main" val="2346371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latin typeface="Arial"/>
                <a:cs typeface="Arial"/>
              </a:rPr>
              <a:t>Most significant bit (MSB)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5568" y="1600200"/>
            <a:ext cx="887843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3200" dirty="0">
                <a:latin typeface="Verdana"/>
                <a:cs typeface="Verdana"/>
              </a:rPr>
              <a:t>The bit position has the greatest value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altLang="zh-CN" dirty="0">
              <a:latin typeface="Verdana"/>
              <a:cs typeface="Verdana"/>
            </a:endParaRPr>
          </a:p>
          <a:p>
            <a:pPr>
              <a:lnSpc>
                <a:spcPct val="90000"/>
              </a:lnSpc>
              <a:buFontTx/>
              <a:buNone/>
            </a:pPr>
            <a:endParaRPr lang="en-US" altLang="zh-CN" dirty="0">
              <a:latin typeface="Verdana"/>
              <a:cs typeface="Verdana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Bits	   01010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MSB     ?</a:t>
            </a:r>
          </a:p>
          <a:p>
            <a:pPr marL="0" indent="0">
              <a:buNone/>
            </a:pPr>
            <a:endParaRPr kumimoji="1" lang="en-US" altLang="zh-CN" dirty="0">
              <a:latin typeface="Consolas"/>
              <a:cs typeface="Consolas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Bits	   11011010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Consolas"/>
                <a:cs typeface="Consolas"/>
              </a:rPr>
              <a:t>MSB     ?</a:t>
            </a:r>
          </a:p>
          <a:p>
            <a:pPr marL="0" indent="0">
              <a:buNone/>
            </a:pPr>
            <a:endParaRPr kumimoji="1" lang="en-US" altLang="zh-CN" dirty="0">
              <a:latin typeface="Verdana"/>
              <a:cs typeface="Verdana"/>
            </a:endParaRPr>
          </a:p>
          <a:p>
            <a:pPr marL="0" indent="0">
              <a:buNone/>
            </a:pPr>
            <a:endParaRPr kumimoji="1" lang="zh-CN" altLang="en-US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5578576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Advantages of Little Endian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1048647" y="1526367"/>
            <a:ext cx="21914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Arial"/>
                <a:cs typeface="Arial"/>
              </a:rPr>
              <a:t>0x12345678</a:t>
            </a:r>
            <a:endParaRPr lang="zh-CN" altLang="en-US" sz="2800" dirty="0"/>
          </a:p>
        </p:txBody>
      </p:sp>
      <p:sp>
        <p:nvSpPr>
          <p:cNvPr id="41" name="矩形 40"/>
          <p:cNvSpPr/>
          <p:nvPr/>
        </p:nvSpPr>
        <p:spPr>
          <a:xfrm>
            <a:off x="1037408" y="2103663"/>
            <a:ext cx="22042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Arial"/>
                <a:cs typeface="Arial"/>
              </a:rPr>
              <a:t>0x12131415</a:t>
            </a:r>
            <a:endParaRPr lang="zh-CN" altLang="en-US" sz="2800" dirty="0"/>
          </a:p>
        </p:txBody>
      </p:sp>
      <p:sp>
        <p:nvSpPr>
          <p:cNvPr id="42" name="TextBox 6"/>
          <p:cNvSpPr txBox="1"/>
          <p:nvPr/>
        </p:nvSpPr>
        <p:spPr>
          <a:xfrm>
            <a:off x="457200" y="2080830"/>
            <a:ext cx="4575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Verdana"/>
                <a:cs typeface="Verdana"/>
              </a:rPr>
              <a:t>+</a:t>
            </a:r>
          </a:p>
        </p:txBody>
      </p:sp>
      <p:sp>
        <p:nvSpPr>
          <p:cNvPr id="46" name="矩形 45"/>
          <p:cNvSpPr/>
          <p:nvPr/>
        </p:nvSpPr>
        <p:spPr>
          <a:xfrm>
            <a:off x="3506920" y="1634088"/>
            <a:ext cx="552882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3366FF"/>
                </a:solidFill>
                <a:latin typeface="Verdana"/>
                <a:cs typeface="Verdana"/>
              </a:rPr>
              <a:t>Processor performs the calculation </a:t>
            </a:r>
          </a:p>
          <a:p>
            <a:r>
              <a:rPr kumimoji="1" lang="en-US" altLang="zh-CN" sz="2400" dirty="0">
                <a:solidFill>
                  <a:srgbClr val="3366FF"/>
                </a:solidFill>
                <a:latin typeface="Verdana"/>
                <a:cs typeface="Verdana"/>
              </a:rPr>
              <a:t>from the least significant bit</a:t>
            </a:r>
            <a:endParaRPr lang="zh-CN" altLang="en-US" sz="2400" dirty="0">
              <a:solidFill>
                <a:srgbClr val="3366FF"/>
              </a:solidFill>
            </a:endParaRPr>
          </a:p>
        </p:txBody>
      </p:sp>
      <p:sp>
        <p:nvSpPr>
          <p:cNvPr id="48" name="燕尾形箭头 47"/>
          <p:cNvSpPr/>
          <p:nvPr/>
        </p:nvSpPr>
        <p:spPr>
          <a:xfrm rot="10800000">
            <a:off x="1172271" y="2626883"/>
            <a:ext cx="1923289" cy="484632"/>
          </a:xfrm>
          <a:prstGeom prst="notchedRightArrow">
            <a:avLst/>
          </a:prstGeom>
          <a:solidFill>
            <a:srgbClr val="0000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3366FF"/>
              </a:solidFill>
            </a:endParaRPr>
          </a:p>
        </p:txBody>
      </p:sp>
      <p:sp>
        <p:nvSpPr>
          <p:cNvPr id="49" name="下箭头 48"/>
          <p:cNvSpPr/>
          <p:nvPr/>
        </p:nvSpPr>
        <p:spPr>
          <a:xfrm>
            <a:off x="5439479" y="2801064"/>
            <a:ext cx="865372" cy="620904"/>
          </a:xfrm>
          <a:prstGeom prst="downArrow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3615173" y="3651999"/>
            <a:ext cx="4805222" cy="1200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  <a:latin typeface="Verdana"/>
                <a:cs typeface="Verdana"/>
              </a:rPr>
              <a:t>Processor can simultaneously </a:t>
            </a:r>
          </a:p>
          <a:p>
            <a:r>
              <a:rPr kumimoji="1" lang="en-US" altLang="zh-CN" sz="2400" dirty="0">
                <a:solidFill>
                  <a:srgbClr val="FF0000"/>
                </a:solidFill>
                <a:latin typeface="Verdana"/>
                <a:cs typeface="Verdana"/>
              </a:rPr>
              <a:t>perform memory transfer and </a:t>
            </a:r>
          </a:p>
          <a:p>
            <a:r>
              <a:rPr kumimoji="1" lang="en-US" altLang="zh-CN" sz="2400" dirty="0">
                <a:solidFill>
                  <a:srgbClr val="FF0000"/>
                </a:solidFill>
                <a:latin typeface="Verdana"/>
                <a:cs typeface="Verdana"/>
              </a:rPr>
              <a:t>calculation. 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36872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Advantages of Little Endian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grpSp>
        <p:nvGrpSpPr>
          <p:cNvPr id="52" name="组 51"/>
          <p:cNvGrpSpPr/>
          <p:nvPr/>
        </p:nvGrpSpPr>
        <p:grpSpPr>
          <a:xfrm>
            <a:off x="4977301" y="1643573"/>
            <a:ext cx="3238110" cy="1672455"/>
            <a:chOff x="4589993" y="1584086"/>
            <a:chExt cx="2146574" cy="951208"/>
          </a:xfrm>
        </p:grpSpPr>
        <p:sp>
          <p:nvSpPr>
            <p:cNvPr id="53" name="矩形 52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5286107" y="1615703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4610611" y="1897505"/>
              <a:ext cx="2114515" cy="625626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56" name="直线箭头连接符 55"/>
          <p:cNvCxnSpPr/>
          <p:nvPr/>
        </p:nvCxnSpPr>
        <p:spPr>
          <a:xfrm>
            <a:off x="3511431" y="1809599"/>
            <a:ext cx="13211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62" name="矩形 61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6585815" y="2846217"/>
            <a:ext cx="1528449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mr-IN" altLang="zh-CN" b="1" dirty="0">
                <a:solidFill>
                  <a:schemeClr val="tx1"/>
                </a:solidFill>
                <a:latin typeface="Arial"/>
                <a:cs typeface="Arial"/>
              </a:rPr>
              <a:t>…</a:t>
            </a:r>
            <a:endParaRPr kumimoji="1" lang="zh-CN" altLang="en-US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5154665" y="2239592"/>
            <a:ext cx="2959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5244573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72" name="矩形 71"/>
          <p:cNvSpPr/>
          <p:nvPr/>
        </p:nvSpPr>
        <p:spPr>
          <a:xfrm>
            <a:off x="3875921" y="3489133"/>
            <a:ext cx="28984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i="1" dirty="0" err="1">
                <a:latin typeface="Arial"/>
                <a:cs typeface="Arial"/>
              </a:rPr>
              <a:t>int</a:t>
            </a:r>
            <a:r>
              <a:rPr lang="en-US" altLang="zh-CN" sz="2400" i="1" dirty="0">
                <a:latin typeface="Arial"/>
                <a:cs typeface="Arial"/>
              </a:rPr>
              <a:t> a = 0x12345678</a:t>
            </a:r>
            <a:endParaRPr lang="zh-CN" altLang="en-US" sz="2400" i="1" dirty="0">
              <a:latin typeface="Arial"/>
              <a:cs typeface="Arial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12340" y="162007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00b0</a:t>
            </a:r>
            <a:endParaRPr lang="zh-CN" altLang="en-US" dirty="0"/>
          </a:p>
        </p:txBody>
      </p:sp>
      <p:sp>
        <p:nvSpPr>
          <p:cNvPr id="74" name="矩形 73"/>
          <p:cNvSpPr/>
          <p:nvPr/>
        </p:nvSpPr>
        <p:spPr>
          <a:xfrm>
            <a:off x="1101" y="198637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00a9</a:t>
            </a:r>
            <a:endParaRPr lang="zh-CN" altLang="en-US" dirty="0"/>
          </a:p>
        </p:txBody>
      </p:sp>
      <p:sp>
        <p:nvSpPr>
          <p:cNvPr id="75" name="矩形 74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76" name="矩形 75"/>
          <p:cNvSpPr/>
          <p:nvPr/>
        </p:nvSpPr>
        <p:spPr>
          <a:xfrm>
            <a:off x="1101" y="4971206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00a1</a:t>
            </a:r>
            <a:endParaRPr lang="zh-CN" altLang="en-US" dirty="0"/>
          </a:p>
        </p:txBody>
      </p:sp>
      <p:sp>
        <p:nvSpPr>
          <p:cNvPr id="77" name="矩形 76"/>
          <p:cNvSpPr/>
          <p:nvPr/>
        </p:nvSpPr>
        <p:spPr>
          <a:xfrm>
            <a:off x="1101" y="459601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dirty="0"/>
          </a:p>
        </p:txBody>
      </p:sp>
      <p:sp>
        <p:nvSpPr>
          <p:cNvPr id="78" name="矩形 77"/>
          <p:cNvSpPr/>
          <p:nvPr/>
        </p:nvSpPr>
        <p:spPr>
          <a:xfrm>
            <a:off x="1101" y="4219888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00a3</a:t>
            </a:r>
            <a:endParaRPr lang="zh-CN" altLang="en-US" dirty="0"/>
          </a:p>
        </p:txBody>
      </p:sp>
      <p:sp>
        <p:nvSpPr>
          <p:cNvPr id="79" name="矩形 78"/>
          <p:cNvSpPr/>
          <p:nvPr/>
        </p:nvSpPr>
        <p:spPr>
          <a:xfrm>
            <a:off x="1101" y="386238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00a4</a:t>
            </a:r>
            <a:endParaRPr lang="zh-CN" altLang="en-US" dirty="0"/>
          </a:p>
        </p:txBody>
      </p:sp>
      <p:sp>
        <p:nvSpPr>
          <p:cNvPr id="80" name="矩形 79"/>
          <p:cNvSpPr/>
          <p:nvPr/>
        </p:nvSpPr>
        <p:spPr>
          <a:xfrm>
            <a:off x="12340" y="350557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00a5</a:t>
            </a:r>
            <a:endParaRPr lang="zh-CN" altLang="en-US" dirty="0"/>
          </a:p>
        </p:txBody>
      </p:sp>
      <p:sp>
        <p:nvSpPr>
          <p:cNvPr id="81" name="矩形 80"/>
          <p:cNvSpPr/>
          <p:nvPr/>
        </p:nvSpPr>
        <p:spPr>
          <a:xfrm>
            <a:off x="13989" y="309578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00a6</a:t>
            </a:r>
            <a:endParaRPr lang="zh-CN" altLang="en-US" dirty="0"/>
          </a:p>
        </p:txBody>
      </p:sp>
      <p:sp>
        <p:nvSpPr>
          <p:cNvPr id="82" name="矩形 81"/>
          <p:cNvSpPr/>
          <p:nvPr/>
        </p:nvSpPr>
        <p:spPr>
          <a:xfrm>
            <a:off x="18359" y="273359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00a7</a:t>
            </a:r>
            <a:endParaRPr lang="zh-CN" altLang="en-US" dirty="0"/>
          </a:p>
        </p:txBody>
      </p:sp>
      <p:sp>
        <p:nvSpPr>
          <p:cNvPr id="83" name="矩形 82"/>
          <p:cNvSpPr/>
          <p:nvPr/>
        </p:nvSpPr>
        <p:spPr>
          <a:xfrm>
            <a:off x="7829" y="237803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00a8</a:t>
            </a:r>
            <a:endParaRPr lang="zh-CN" altLang="en-US" dirty="0"/>
          </a:p>
        </p:txBody>
      </p:sp>
      <p:sp>
        <p:nvSpPr>
          <p:cNvPr id="84" name="矩形 83"/>
          <p:cNvSpPr/>
          <p:nvPr/>
        </p:nvSpPr>
        <p:spPr>
          <a:xfrm>
            <a:off x="3889106" y="3974963"/>
            <a:ext cx="4943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Arial"/>
                <a:cs typeface="Arial"/>
              </a:rPr>
              <a:t>address of variable a: 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sz="2400" i="1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sz="2400" i="1" dirty="0"/>
          </a:p>
          <a:p>
            <a:r>
              <a:rPr lang="en-US" altLang="zh-CN" sz="2400" i="1" dirty="0">
                <a:latin typeface="Arial"/>
                <a:cs typeface="Arial"/>
              </a:rPr>
              <a:t>    </a:t>
            </a:r>
            <a:endParaRPr lang="zh-CN" altLang="en-US" sz="2400" i="1" dirty="0">
              <a:latin typeface="Arial"/>
              <a:cs typeface="Arial"/>
            </a:endParaRPr>
          </a:p>
        </p:txBody>
      </p:sp>
      <p:cxnSp>
        <p:nvCxnSpPr>
          <p:cNvPr id="85" name="直线箭头连接符 84"/>
          <p:cNvCxnSpPr/>
          <p:nvPr/>
        </p:nvCxnSpPr>
        <p:spPr>
          <a:xfrm flipH="1">
            <a:off x="3438356" y="4805960"/>
            <a:ext cx="371529" cy="0"/>
          </a:xfrm>
          <a:prstGeom prst="straightConnector1">
            <a:avLst/>
          </a:prstGeom>
          <a:ln w="19050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>
            <a:off x="3848263" y="4605146"/>
            <a:ext cx="6700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latin typeface="Arial"/>
                <a:cs typeface="Arial"/>
              </a:rPr>
              <a:t>int</a:t>
            </a:r>
            <a:r>
              <a:rPr lang="en-US" altLang="zh-CN" b="1" i="1" dirty="0">
                <a:latin typeface="Arial"/>
                <a:cs typeface="Arial"/>
              </a:rPr>
              <a:t> a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64237902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Advantages of Little Endian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grpSp>
        <p:nvGrpSpPr>
          <p:cNvPr id="52" name="组 51"/>
          <p:cNvGrpSpPr/>
          <p:nvPr/>
        </p:nvGrpSpPr>
        <p:grpSpPr>
          <a:xfrm>
            <a:off x="4977301" y="1643573"/>
            <a:ext cx="3238110" cy="1672455"/>
            <a:chOff x="4589993" y="1584086"/>
            <a:chExt cx="2146574" cy="951208"/>
          </a:xfrm>
        </p:grpSpPr>
        <p:sp>
          <p:nvSpPr>
            <p:cNvPr id="53" name="矩形 52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5286107" y="1615703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4610611" y="1897505"/>
              <a:ext cx="2114515" cy="625626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56" name="直线箭头连接符 55"/>
          <p:cNvCxnSpPr/>
          <p:nvPr/>
        </p:nvCxnSpPr>
        <p:spPr>
          <a:xfrm>
            <a:off x="3511431" y="1809599"/>
            <a:ext cx="13211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62" name="矩形 61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0x12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0x34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0x56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0x78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6585815" y="2846217"/>
            <a:ext cx="1528449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mr-IN" altLang="zh-CN" b="1" dirty="0">
                <a:solidFill>
                  <a:schemeClr val="tx1"/>
                </a:solidFill>
                <a:latin typeface="Arial"/>
                <a:cs typeface="Arial"/>
              </a:rPr>
              <a:t>…</a:t>
            </a:r>
            <a:endParaRPr kumimoji="1" lang="zh-CN" altLang="en-US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5154665" y="2239592"/>
            <a:ext cx="2959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5244573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72" name="矩形 71"/>
          <p:cNvSpPr/>
          <p:nvPr/>
        </p:nvSpPr>
        <p:spPr>
          <a:xfrm>
            <a:off x="3875921" y="3489133"/>
            <a:ext cx="28984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i="1" dirty="0" err="1">
                <a:latin typeface="Arial"/>
                <a:cs typeface="Arial"/>
              </a:rPr>
              <a:t>int</a:t>
            </a:r>
            <a:r>
              <a:rPr lang="en-US" altLang="zh-CN" sz="2400" i="1" dirty="0">
                <a:latin typeface="Arial"/>
                <a:cs typeface="Arial"/>
              </a:rPr>
              <a:t> a = 0x12345678</a:t>
            </a:r>
            <a:endParaRPr lang="zh-CN" altLang="en-US" sz="2400" i="1" dirty="0">
              <a:latin typeface="Arial"/>
              <a:cs typeface="Arial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12340" y="162007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00b0</a:t>
            </a:r>
            <a:endParaRPr lang="zh-CN" altLang="en-US" dirty="0"/>
          </a:p>
        </p:txBody>
      </p:sp>
      <p:sp>
        <p:nvSpPr>
          <p:cNvPr id="74" name="矩形 73"/>
          <p:cNvSpPr/>
          <p:nvPr/>
        </p:nvSpPr>
        <p:spPr>
          <a:xfrm>
            <a:off x="1101" y="198637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00a9</a:t>
            </a:r>
            <a:endParaRPr lang="zh-CN" altLang="en-US" dirty="0"/>
          </a:p>
        </p:txBody>
      </p:sp>
      <p:sp>
        <p:nvSpPr>
          <p:cNvPr id="75" name="矩形 74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76" name="矩形 75"/>
          <p:cNvSpPr/>
          <p:nvPr/>
        </p:nvSpPr>
        <p:spPr>
          <a:xfrm>
            <a:off x="1101" y="4971206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00a1</a:t>
            </a:r>
            <a:endParaRPr lang="zh-CN" altLang="en-US" dirty="0"/>
          </a:p>
        </p:txBody>
      </p:sp>
      <p:sp>
        <p:nvSpPr>
          <p:cNvPr id="77" name="矩形 76"/>
          <p:cNvSpPr/>
          <p:nvPr/>
        </p:nvSpPr>
        <p:spPr>
          <a:xfrm>
            <a:off x="1101" y="459601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dirty="0"/>
          </a:p>
        </p:txBody>
      </p:sp>
      <p:sp>
        <p:nvSpPr>
          <p:cNvPr id="78" name="矩形 77"/>
          <p:cNvSpPr/>
          <p:nvPr/>
        </p:nvSpPr>
        <p:spPr>
          <a:xfrm>
            <a:off x="1101" y="4219888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00a3</a:t>
            </a:r>
            <a:endParaRPr lang="zh-CN" altLang="en-US" dirty="0"/>
          </a:p>
        </p:txBody>
      </p:sp>
      <p:sp>
        <p:nvSpPr>
          <p:cNvPr id="79" name="矩形 78"/>
          <p:cNvSpPr/>
          <p:nvPr/>
        </p:nvSpPr>
        <p:spPr>
          <a:xfrm>
            <a:off x="1101" y="386238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00a4</a:t>
            </a:r>
            <a:endParaRPr lang="zh-CN" altLang="en-US" dirty="0"/>
          </a:p>
        </p:txBody>
      </p:sp>
      <p:sp>
        <p:nvSpPr>
          <p:cNvPr id="80" name="矩形 79"/>
          <p:cNvSpPr/>
          <p:nvPr/>
        </p:nvSpPr>
        <p:spPr>
          <a:xfrm>
            <a:off x="12340" y="350557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00a5</a:t>
            </a:r>
            <a:endParaRPr lang="zh-CN" altLang="en-US" dirty="0"/>
          </a:p>
        </p:txBody>
      </p:sp>
      <p:sp>
        <p:nvSpPr>
          <p:cNvPr id="81" name="矩形 80"/>
          <p:cNvSpPr/>
          <p:nvPr/>
        </p:nvSpPr>
        <p:spPr>
          <a:xfrm>
            <a:off x="13989" y="309578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00a6</a:t>
            </a:r>
            <a:endParaRPr lang="zh-CN" altLang="en-US" dirty="0"/>
          </a:p>
        </p:txBody>
      </p:sp>
      <p:sp>
        <p:nvSpPr>
          <p:cNvPr id="82" name="矩形 81"/>
          <p:cNvSpPr/>
          <p:nvPr/>
        </p:nvSpPr>
        <p:spPr>
          <a:xfrm>
            <a:off x="18359" y="273359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00a7</a:t>
            </a:r>
            <a:endParaRPr lang="zh-CN" altLang="en-US" dirty="0"/>
          </a:p>
        </p:txBody>
      </p:sp>
      <p:sp>
        <p:nvSpPr>
          <p:cNvPr id="83" name="矩形 82"/>
          <p:cNvSpPr/>
          <p:nvPr/>
        </p:nvSpPr>
        <p:spPr>
          <a:xfrm>
            <a:off x="7829" y="237803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00a8</a:t>
            </a:r>
            <a:endParaRPr lang="zh-CN" altLang="en-US" dirty="0"/>
          </a:p>
        </p:txBody>
      </p:sp>
      <p:sp>
        <p:nvSpPr>
          <p:cNvPr id="84" name="矩形 83"/>
          <p:cNvSpPr/>
          <p:nvPr/>
        </p:nvSpPr>
        <p:spPr>
          <a:xfrm>
            <a:off x="3889106" y="3974963"/>
            <a:ext cx="31810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Arial"/>
                <a:cs typeface="Arial"/>
              </a:rPr>
              <a:t>address: 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sz="2400" i="1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sz="2400" i="1" dirty="0"/>
          </a:p>
          <a:p>
            <a:r>
              <a:rPr lang="en-US" altLang="zh-CN" sz="2400" i="1" dirty="0">
                <a:latin typeface="Arial"/>
                <a:cs typeface="Arial"/>
              </a:rPr>
              <a:t>    </a:t>
            </a:r>
            <a:endParaRPr lang="zh-CN" altLang="en-US" sz="2400" i="1" dirty="0">
              <a:latin typeface="Arial"/>
              <a:cs typeface="Arial"/>
            </a:endParaRPr>
          </a:p>
        </p:txBody>
      </p:sp>
      <p:cxnSp>
        <p:nvCxnSpPr>
          <p:cNvPr id="85" name="直线箭头连接符 84"/>
          <p:cNvCxnSpPr/>
          <p:nvPr/>
        </p:nvCxnSpPr>
        <p:spPr>
          <a:xfrm flipH="1">
            <a:off x="3438356" y="4805960"/>
            <a:ext cx="371529" cy="0"/>
          </a:xfrm>
          <a:prstGeom prst="straightConnector1">
            <a:avLst/>
          </a:prstGeom>
          <a:ln w="19050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>
            <a:off x="3848263" y="4605146"/>
            <a:ext cx="6700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latin typeface="Arial"/>
                <a:cs typeface="Arial"/>
              </a:rPr>
              <a:t>int</a:t>
            </a:r>
            <a:r>
              <a:rPr lang="en-US" altLang="zh-CN" b="1" i="1" dirty="0">
                <a:latin typeface="Arial"/>
                <a:cs typeface="Arial"/>
              </a:rPr>
              <a:t> a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46272263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58221" y="4231713"/>
            <a:ext cx="1935179" cy="733631"/>
          </a:xfrm>
          <a:prstGeom prst="rect">
            <a:avLst/>
          </a:prstGeom>
          <a:solidFill>
            <a:srgbClr val="00B0F0"/>
          </a:solidFill>
          <a:ln w="285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Advantages of Little Endian</a:t>
            </a:r>
            <a:endParaRPr kumimoji="1" lang="zh-CN" altLang="en-US" dirty="0"/>
          </a:p>
        </p:txBody>
      </p:sp>
      <p:grpSp>
        <p:nvGrpSpPr>
          <p:cNvPr id="52" name="组 51"/>
          <p:cNvGrpSpPr/>
          <p:nvPr/>
        </p:nvGrpSpPr>
        <p:grpSpPr>
          <a:xfrm>
            <a:off x="4977301" y="1643573"/>
            <a:ext cx="3238110" cy="1672455"/>
            <a:chOff x="4589993" y="1584086"/>
            <a:chExt cx="2146574" cy="951208"/>
          </a:xfrm>
        </p:grpSpPr>
        <p:sp>
          <p:nvSpPr>
            <p:cNvPr id="53" name="矩形 52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5286107" y="1615703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4610611" y="1897505"/>
              <a:ext cx="2114515" cy="625626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56" name="直线箭头连接符 55"/>
          <p:cNvCxnSpPr/>
          <p:nvPr/>
        </p:nvCxnSpPr>
        <p:spPr>
          <a:xfrm>
            <a:off x="3511431" y="1809599"/>
            <a:ext cx="13211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62" name="矩形 61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0x12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0x34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0x56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0x78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6585815" y="2846217"/>
            <a:ext cx="1528449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mr-IN" altLang="zh-CN" b="1" dirty="0">
                <a:solidFill>
                  <a:schemeClr val="tx1"/>
                </a:solidFill>
                <a:latin typeface="Arial"/>
                <a:cs typeface="Arial"/>
              </a:rPr>
              <a:t>…</a:t>
            </a:r>
            <a:endParaRPr kumimoji="1" lang="zh-CN" altLang="en-US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5154665" y="2239592"/>
            <a:ext cx="2959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5244573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72" name="矩形 71"/>
          <p:cNvSpPr/>
          <p:nvPr/>
        </p:nvSpPr>
        <p:spPr>
          <a:xfrm>
            <a:off x="3875921" y="3489133"/>
            <a:ext cx="28984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i="1" dirty="0" err="1">
                <a:solidFill>
                  <a:srgbClr val="000000"/>
                </a:solidFill>
                <a:latin typeface="Arial"/>
                <a:cs typeface="Arial"/>
              </a:rPr>
              <a:t>int</a:t>
            </a:r>
            <a:r>
              <a:rPr lang="en-US" altLang="zh-CN" sz="2400" i="1" dirty="0">
                <a:solidFill>
                  <a:srgbClr val="000000"/>
                </a:solidFill>
                <a:latin typeface="Arial"/>
                <a:cs typeface="Arial"/>
              </a:rPr>
              <a:t> a = 0x12345678</a:t>
            </a:r>
            <a:endParaRPr lang="zh-CN" altLang="en-US" sz="2400" i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12340" y="162007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00b0</a:t>
            </a:r>
            <a:endParaRPr lang="zh-CN" altLang="en-US" dirty="0"/>
          </a:p>
        </p:txBody>
      </p:sp>
      <p:sp>
        <p:nvSpPr>
          <p:cNvPr id="74" name="矩形 73"/>
          <p:cNvSpPr/>
          <p:nvPr/>
        </p:nvSpPr>
        <p:spPr>
          <a:xfrm>
            <a:off x="1101" y="198637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00a9</a:t>
            </a:r>
            <a:endParaRPr lang="zh-CN" altLang="en-US" dirty="0"/>
          </a:p>
        </p:txBody>
      </p:sp>
      <p:sp>
        <p:nvSpPr>
          <p:cNvPr id="75" name="矩形 74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76" name="矩形 75"/>
          <p:cNvSpPr/>
          <p:nvPr/>
        </p:nvSpPr>
        <p:spPr>
          <a:xfrm>
            <a:off x="1101" y="4971206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00a1</a:t>
            </a:r>
            <a:endParaRPr lang="zh-CN" altLang="en-US" dirty="0"/>
          </a:p>
        </p:txBody>
      </p:sp>
      <p:sp>
        <p:nvSpPr>
          <p:cNvPr id="77" name="矩形 76"/>
          <p:cNvSpPr/>
          <p:nvPr/>
        </p:nvSpPr>
        <p:spPr>
          <a:xfrm>
            <a:off x="1101" y="459601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dirty="0"/>
          </a:p>
        </p:txBody>
      </p:sp>
      <p:sp>
        <p:nvSpPr>
          <p:cNvPr id="78" name="矩形 77"/>
          <p:cNvSpPr/>
          <p:nvPr/>
        </p:nvSpPr>
        <p:spPr>
          <a:xfrm>
            <a:off x="1101" y="4219888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00a3</a:t>
            </a:r>
            <a:endParaRPr lang="zh-CN" altLang="en-US" dirty="0"/>
          </a:p>
        </p:txBody>
      </p:sp>
      <p:sp>
        <p:nvSpPr>
          <p:cNvPr id="79" name="矩形 78"/>
          <p:cNvSpPr/>
          <p:nvPr/>
        </p:nvSpPr>
        <p:spPr>
          <a:xfrm>
            <a:off x="1101" y="386238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00a4</a:t>
            </a:r>
            <a:endParaRPr lang="zh-CN" altLang="en-US" dirty="0"/>
          </a:p>
        </p:txBody>
      </p:sp>
      <p:sp>
        <p:nvSpPr>
          <p:cNvPr id="80" name="矩形 79"/>
          <p:cNvSpPr/>
          <p:nvPr/>
        </p:nvSpPr>
        <p:spPr>
          <a:xfrm>
            <a:off x="12340" y="350557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00a5</a:t>
            </a:r>
            <a:endParaRPr lang="zh-CN" altLang="en-US" dirty="0"/>
          </a:p>
        </p:txBody>
      </p:sp>
      <p:sp>
        <p:nvSpPr>
          <p:cNvPr id="81" name="矩形 80"/>
          <p:cNvSpPr/>
          <p:nvPr/>
        </p:nvSpPr>
        <p:spPr>
          <a:xfrm>
            <a:off x="13989" y="309578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00a6</a:t>
            </a:r>
            <a:endParaRPr lang="zh-CN" altLang="en-US" dirty="0"/>
          </a:p>
        </p:txBody>
      </p:sp>
      <p:sp>
        <p:nvSpPr>
          <p:cNvPr id="82" name="矩形 81"/>
          <p:cNvSpPr/>
          <p:nvPr/>
        </p:nvSpPr>
        <p:spPr>
          <a:xfrm>
            <a:off x="18359" y="273359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00a7</a:t>
            </a:r>
            <a:endParaRPr lang="zh-CN" altLang="en-US" dirty="0"/>
          </a:p>
        </p:txBody>
      </p:sp>
      <p:sp>
        <p:nvSpPr>
          <p:cNvPr id="83" name="矩形 82"/>
          <p:cNvSpPr/>
          <p:nvPr/>
        </p:nvSpPr>
        <p:spPr>
          <a:xfrm>
            <a:off x="7829" y="237803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00a8</a:t>
            </a:r>
            <a:endParaRPr lang="zh-CN" altLang="en-US" dirty="0"/>
          </a:p>
        </p:txBody>
      </p:sp>
      <p:sp>
        <p:nvSpPr>
          <p:cNvPr id="84" name="矩形 83"/>
          <p:cNvSpPr/>
          <p:nvPr/>
        </p:nvSpPr>
        <p:spPr>
          <a:xfrm>
            <a:off x="3889106" y="3974963"/>
            <a:ext cx="31810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Arial"/>
                <a:cs typeface="Arial"/>
              </a:rPr>
              <a:t>address: 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sz="2400" i="1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sz="2400" i="1" dirty="0"/>
          </a:p>
          <a:p>
            <a:r>
              <a:rPr lang="en-US" altLang="zh-CN" sz="2400" i="1" dirty="0">
                <a:latin typeface="Arial"/>
                <a:cs typeface="Arial"/>
              </a:rPr>
              <a:t>    </a:t>
            </a:r>
            <a:endParaRPr lang="zh-CN" altLang="en-US" sz="2400" i="1" dirty="0">
              <a:latin typeface="Arial"/>
              <a:cs typeface="Arial"/>
            </a:endParaRPr>
          </a:p>
        </p:txBody>
      </p:sp>
      <p:cxnSp>
        <p:nvCxnSpPr>
          <p:cNvPr id="85" name="直线箭头连接符 84"/>
          <p:cNvCxnSpPr/>
          <p:nvPr/>
        </p:nvCxnSpPr>
        <p:spPr>
          <a:xfrm flipH="1">
            <a:off x="3438356" y="4805960"/>
            <a:ext cx="371529" cy="0"/>
          </a:xfrm>
          <a:prstGeom prst="straightConnector1">
            <a:avLst/>
          </a:prstGeom>
          <a:ln w="19050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>
            <a:off x="3776520" y="4537505"/>
            <a:ext cx="6700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latin typeface="Arial"/>
                <a:cs typeface="Arial"/>
              </a:rPr>
              <a:t>int</a:t>
            </a:r>
            <a:r>
              <a:rPr lang="en-US" altLang="zh-CN" b="1" i="1" dirty="0">
                <a:latin typeface="Arial"/>
                <a:cs typeface="Arial"/>
              </a:rPr>
              <a:t> a</a:t>
            </a:r>
            <a:endParaRPr lang="zh-CN" altLang="en-US" b="1" dirty="0"/>
          </a:p>
        </p:txBody>
      </p:sp>
      <p:sp>
        <p:nvSpPr>
          <p:cNvPr id="4" name="矩形 3"/>
          <p:cNvSpPr/>
          <p:nvPr/>
        </p:nvSpPr>
        <p:spPr>
          <a:xfrm>
            <a:off x="4414055" y="5080314"/>
            <a:ext cx="27239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Arial"/>
                <a:cs typeface="Arial"/>
              </a:rPr>
              <a:t>short b = (short)a</a:t>
            </a:r>
            <a:endParaRPr lang="zh-CN" altLang="en-US" sz="2400" b="1" dirty="0">
              <a:solidFill>
                <a:srgbClr val="FF000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335385" y="5573444"/>
            <a:ext cx="4206199" cy="1200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solidFill>
                  <a:srgbClr val="FF0000"/>
                </a:solidFill>
                <a:latin typeface="Verdana"/>
                <a:cs typeface="Verdana"/>
              </a:rPr>
              <a:t>Directly get the data from </a:t>
            </a:r>
          </a:p>
          <a:p>
            <a:r>
              <a:rPr lang="mr-IN" altLang="zh-CN" sz="2400" dirty="0">
                <a:solidFill>
                  <a:srgbClr val="FF0000"/>
                </a:solidFill>
              </a:rPr>
              <a:t>0x00…00a2</a:t>
            </a:r>
          </a:p>
          <a:p>
            <a:endParaRPr lang="zh-CN" altLang="en-US" sz="2400" dirty="0">
              <a:solidFill>
                <a:srgbClr val="FF0000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404991" y="4722892"/>
            <a:ext cx="1287986" cy="369332"/>
            <a:chOff x="3404991" y="4722892"/>
            <a:chExt cx="1287986" cy="369332"/>
          </a:xfrm>
        </p:grpSpPr>
        <p:cxnSp>
          <p:nvCxnSpPr>
            <p:cNvPr id="43" name="直线箭头连接符 84"/>
            <p:cNvCxnSpPr/>
            <p:nvPr/>
          </p:nvCxnSpPr>
          <p:spPr>
            <a:xfrm flipH="1">
              <a:off x="3404991" y="4907558"/>
              <a:ext cx="371529" cy="0"/>
            </a:xfrm>
            <a:prstGeom prst="straightConnector1">
              <a:avLst/>
            </a:prstGeom>
            <a:ln w="19050" cmpd="sng"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44" name="矩形 85"/>
            <p:cNvSpPr/>
            <p:nvPr/>
          </p:nvSpPr>
          <p:spPr>
            <a:xfrm>
              <a:off x="3715165" y="4722892"/>
              <a:ext cx="9778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i="1">
                  <a:latin typeface="Arial"/>
                  <a:cs typeface="Arial"/>
                </a:rPr>
                <a:t>short b</a:t>
              </a:r>
              <a:endParaRPr lang="zh-CN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4599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Memory layout </a:t>
            </a:r>
            <a:r>
              <a:rPr kumimoji="1" lang="mr-IN" altLang="zh-CN" dirty="0"/>
              <a:t>–</a:t>
            </a:r>
            <a:r>
              <a:rPr kumimoji="1" lang="en-US" altLang="zh-CN" dirty="0"/>
              <a:t> Big Endian</a:t>
            </a:r>
            <a:endParaRPr kumimoji="1" lang="zh-CN" altLang="en-US" dirty="0"/>
          </a:p>
        </p:txBody>
      </p:sp>
      <p:grpSp>
        <p:nvGrpSpPr>
          <p:cNvPr id="21" name="组 20"/>
          <p:cNvGrpSpPr/>
          <p:nvPr/>
        </p:nvGrpSpPr>
        <p:grpSpPr>
          <a:xfrm>
            <a:off x="4977301" y="1643573"/>
            <a:ext cx="3238110" cy="1672455"/>
            <a:chOff x="4589993" y="1584086"/>
            <a:chExt cx="2146574" cy="951208"/>
          </a:xfrm>
        </p:grpSpPr>
        <p:sp>
          <p:nvSpPr>
            <p:cNvPr id="22" name="矩形 21"/>
            <p:cNvSpPr/>
            <p:nvPr/>
          </p:nvSpPr>
          <p:spPr>
            <a:xfrm>
              <a:off x="4589993" y="1584086"/>
              <a:ext cx="2146574" cy="9512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381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  <a:latin typeface="Verdana"/>
                <a:cs typeface="Verdana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286107" y="1615703"/>
              <a:ext cx="6539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dirty="0">
                  <a:latin typeface="Verdana"/>
                  <a:cs typeface="Verdana"/>
                </a:rPr>
                <a:t>CPU</a:t>
              </a:r>
              <a:endParaRPr kumimoji="1" lang="zh-CN" altLang="en-US" dirty="0">
                <a:latin typeface="Verdana"/>
                <a:cs typeface="Verdana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4610611" y="1897505"/>
              <a:ext cx="2114515" cy="625626"/>
            </a:xfrm>
            <a:prstGeom prst="rect">
              <a:avLst/>
            </a:prstGeom>
            <a:solidFill>
              <a:schemeClr val="lt1">
                <a:alpha val="78000"/>
              </a:schemeClr>
            </a:solidFill>
            <a:ln w="38100" cmpd="sng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Verdana"/>
                <a:cs typeface="Verdana"/>
              </a:endParaRPr>
            </a:p>
          </p:txBody>
        </p:sp>
      </p:grpSp>
      <p:cxnSp>
        <p:nvCxnSpPr>
          <p:cNvPr id="25" name="直线箭头连接符 24"/>
          <p:cNvCxnSpPr/>
          <p:nvPr/>
        </p:nvCxnSpPr>
        <p:spPr>
          <a:xfrm>
            <a:off x="3511431" y="1809599"/>
            <a:ext cx="13211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1441901" y="273773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441901" y="236429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441901" y="1993508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2000" dirty="0">
              <a:solidFill>
                <a:schemeClr val="tx1"/>
              </a:solidFill>
              <a:latin typeface="Verdana"/>
              <a:cs typeface="Verdan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441901" y="1620075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875001" y="5773498"/>
            <a:ext cx="12199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000" dirty="0">
                <a:latin typeface="Verdana"/>
                <a:cs typeface="Verdana"/>
              </a:rPr>
              <a:t>Memory</a:t>
            </a:r>
            <a:endParaRPr lang="zh-CN" altLang="en-US" sz="2000" dirty="0"/>
          </a:p>
        </p:txBody>
      </p:sp>
      <p:sp>
        <p:nvSpPr>
          <p:cNvPr id="32" name="矩形 31"/>
          <p:cNvSpPr/>
          <p:nvPr/>
        </p:nvSpPr>
        <p:spPr>
          <a:xfrm>
            <a:off x="1441901" y="3484204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0x78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441901" y="3110771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446271" y="3858280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0x56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450640" y="4231713"/>
            <a:ext cx="1951499" cy="373433"/>
          </a:xfrm>
          <a:prstGeom prst="rect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0x34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458221" y="4597773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prstClr val="black"/>
                </a:solidFill>
                <a:latin typeface="Arial"/>
                <a:cs typeface="Arial"/>
              </a:rPr>
              <a:t>0x12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458221" y="4965344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458221" y="5333845"/>
            <a:ext cx="1951499" cy="3734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……</a:t>
            </a:r>
            <a:endParaRPr lang="zh-CN" alt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585815" y="2846217"/>
            <a:ext cx="1528449" cy="24956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mr-IN" altLang="zh-CN" b="1" dirty="0">
                <a:solidFill>
                  <a:schemeClr val="tx1"/>
                </a:solidFill>
                <a:latin typeface="Arial"/>
                <a:cs typeface="Arial"/>
              </a:rPr>
              <a:t>…</a:t>
            </a:r>
            <a:endParaRPr kumimoji="1" lang="zh-CN" altLang="en-US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154665" y="2239592"/>
            <a:ext cx="29595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>
                <a:latin typeface="Verdana"/>
                <a:cs typeface="Verdana"/>
              </a:rPr>
              <a:t>Arithmetic Logic Unit</a:t>
            </a:r>
            <a:endParaRPr kumimoji="1" lang="zh-CN" altLang="en-US" dirty="0">
              <a:latin typeface="Verdana"/>
              <a:cs typeface="Verdan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244573" y="2802599"/>
            <a:ext cx="10833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b="1" dirty="0">
                <a:latin typeface="Verdana"/>
                <a:cs typeface="Verdana"/>
              </a:rPr>
              <a:t>registers</a:t>
            </a:r>
            <a:endParaRPr lang="zh-CN" altLang="en-US" sz="1400" b="1" dirty="0"/>
          </a:p>
        </p:txBody>
      </p:sp>
      <p:sp>
        <p:nvSpPr>
          <p:cNvPr id="42" name="矩形 41"/>
          <p:cNvSpPr/>
          <p:nvPr/>
        </p:nvSpPr>
        <p:spPr>
          <a:xfrm>
            <a:off x="4977301" y="3669999"/>
            <a:ext cx="28984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i="1" dirty="0" err="1">
                <a:latin typeface="Arial"/>
                <a:cs typeface="Arial"/>
              </a:rPr>
              <a:t>int</a:t>
            </a:r>
            <a:r>
              <a:rPr lang="en-US" altLang="zh-CN" sz="2400" i="1" dirty="0">
                <a:latin typeface="Arial"/>
                <a:cs typeface="Arial"/>
              </a:rPr>
              <a:t> a = 0x12345678</a:t>
            </a:r>
            <a:endParaRPr lang="zh-CN" altLang="en-US" sz="2400" i="1" dirty="0">
              <a:latin typeface="Arial"/>
              <a:cs typeface="Arial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2340" y="162007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00b0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1101" y="198637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00a9</a:t>
            </a:r>
            <a:endParaRPr lang="zh-CN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857836" y="5299909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mr-IN" altLang="zh-CN" sz="2400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endParaRPr lang="zh-CN" altLang="en-US" sz="2400" dirty="0"/>
          </a:p>
        </p:txBody>
      </p:sp>
      <p:sp>
        <p:nvSpPr>
          <p:cNvPr id="46" name="矩形 45"/>
          <p:cNvSpPr/>
          <p:nvPr/>
        </p:nvSpPr>
        <p:spPr>
          <a:xfrm>
            <a:off x="1101" y="4971206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00a1</a:t>
            </a:r>
            <a:endParaRPr lang="zh-CN" altLang="en-US" dirty="0"/>
          </a:p>
        </p:txBody>
      </p:sp>
      <p:sp>
        <p:nvSpPr>
          <p:cNvPr id="47" name="矩形 46"/>
          <p:cNvSpPr/>
          <p:nvPr/>
        </p:nvSpPr>
        <p:spPr>
          <a:xfrm>
            <a:off x="1101" y="459601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1101" y="4219888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00a3</a:t>
            </a:r>
            <a:endParaRPr lang="zh-CN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1101" y="3862381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00a4</a:t>
            </a:r>
            <a:endParaRPr lang="zh-CN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12340" y="350557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00a5</a:t>
            </a:r>
            <a:endParaRPr lang="zh-CN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13989" y="3095782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00a6</a:t>
            </a:r>
            <a:endParaRPr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18359" y="2733593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00a7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7829" y="2378035"/>
            <a:ext cx="1429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dirty="0">
                <a:solidFill>
                  <a:prstClr val="black"/>
                </a:solidFill>
                <a:latin typeface="Arial"/>
                <a:cs typeface="Arial"/>
              </a:rPr>
              <a:t>00a8</a:t>
            </a:r>
            <a:endParaRPr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4995300" y="4154968"/>
            <a:ext cx="31810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Arial"/>
                <a:cs typeface="Arial"/>
              </a:rPr>
              <a:t>address: 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0x00</a:t>
            </a:r>
            <a:r>
              <a:rPr lang="mr-IN" altLang="zh-CN" sz="2400" i="1" dirty="0">
                <a:solidFill>
                  <a:prstClr val="black"/>
                </a:solidFill>
                <a:latin typeface="Arial"/>
                <a:cs typeface="Arial"/>
              </a:rPr>
              <a:t>…</a:t>
            </a:r>
            <a:r>
              <a:rPr lang="en-US" altLang="zh-CN" sz="2400" i="1" dirty="0">
                <a:solidFill>
                  <a:prstClr val="black"/>
                </a:solidFill>
                <a:latin typeface="Arial"/>
                <a:cs typeface="Arial"/>
              </a:rPr>
              <a:t>00a2</a:t>
            </a:r>
            <a:endParaRPr lang="zh-CN" altLang="en-US" sz="2400" i="1" dirty="0"/>
          </a:p>
          <a:p>
            <a:r>
              <a:rPr lang="en-US" altLang="zh-CN" sz="2400" i="1" dirty="0">
                <a:latin typeface="Arial"/>
                <a:cs typeface="Arial"/>
              </a:rPr>
              <a:t>    </a:t>
            </a:r>
            <a:endParaRPr lang="zh-CN" altLang="en-US" sz="2400" i="1" dirty="0">
              <a:latin typeface="Arial"/>
              <a:cs typeface="Arial"/>
            </a:endParaRPr>
          </a:p>
        </p:txBody>
      </p:sp>
      <p:cxnSp>
        <p:nvCxnSpPr>
          <p:cNvPr id="55" name="直线箭头连接符 54"/>
          <p:cNvCxnSpPr/>
          <p:nvPr/>
        </p:nvCxnSpPr>
        <p:spPr>
          <a:xfrm flipH="1">
            <a:off x="3438356" y="4805960"/>
            <a:ext cx="371529" cy="0"/>
          </a:xfrm>
          <a:prstGeom prst="straightConnector1">
            <a:avLst/>
          </a:prstGeom>
          <a:ln w="19050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3848263" y="4605146"/>
            <a:ext cx="6700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latin typeface="Arial"/>
                <a:cs typeface="Arial"/>
              </a:rPr>
              <a:t>int</a:t>
            </a:r>
            <a:r>
              <a:rPr lang="en-US" altLang="zh-CN" b="1" i="1" dirty="0">
                <a:latin typeface="Arial"/>
                <a:cs typeface="Arial"/>
              </a:rPr>
              <a:t> a</a:t>
            </a:r>
            <a:endParaRPr lang="zh-CN" altLang="en-US" b="1" dirty="0"/>
          </a:p>
        </p:txBody>
      </p:sp>
      <p:sp>
        <p:nvSpPr>
          <p:cNvPr id="58" name="矩形 57"/>
          <p:cNvSpPr/>
          <p:nvPr/>
        </p:nvSpPr>
        <p:spPr>
          <a:xfrm>
            <a:off x="3848263" y="4965344"/>
            <a:ext cx="529573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0">
              <a:buNone/>
            </a:pPr>
            <a:r>
              <a:rPr kumimoji="1" lang="en-US" altLang="zh-CN" sz="2400" dirty="0">
                <a:solidFill>
                  <a:srgbClr val="FF0000"/>
                </a:solidFill>
                <a:latin typeface="Verdana"/>
                <a:cs typeface="Verdana"/>
              </a:rPr>
              <a:t>Most significant byte in smallest address, </a:t>
            </a:r>
          </a:p>
          <a:p>
            <a:pPr marL="0" lvl="1" indent="0">
              <a:buNone/>
            </a:pPr>
            <a:r>
              <a:rPr kumimoji="1" lang="en-US" altLang="zh-CN" dirty="0" err="1">
                <a:solidFill>
                  <a:srgbClr val="FF0000"/>
                </a:solidFill>
                <a:latin typeface="Verdana"/>
                <a:cs typeface="Verdana"/>
              </a:rPr>
              <a:t>e.g</a:t>
            </a:r>
            <a:r>
              <a:rPr kumimoji="1" lang="en-US" altLang="zh-CN" dirty="0">
                <a:solidFill>
                  <a:srgbClr val="FF0000"/>
                </a:solidFill>
                <a:latin typeface="Verdana"/>
                <a:cs typeface="Verdana"/>
              </a:rPr>
              <a:t>, ARM architecture &gt;v3 (cellphones, ipads)	</a:t>
            </a:r>
          </a:p>
        </p:txBody>
      </p:sp>
    </p:spTree>
    <p:extLst>
      <p:ext uri="{BB962C8B-B14F-4D97-AF65-F5344CB8AC3E}">
        <p14:creationId xmlns:p14="http://schemas.microsoft.com/office/powerpoint/2010/main" val="376713408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Advantages of Big Endian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>
                <a:solidFill>
                  <a:srgbClr val="000000"/>
                </a:solidFill>
              </a:rPr>
              <a:t>Test whether the number is positive or negative by looking at the byte at offset zero.</a:t>
            </a:r>
            <a:endParaRPr kumimoji="1" lang="zh-CN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559977"/>
      </p:ext>
    </p:extLst>
  </p:cSld>
  <p:clrMapOvr>
    <a:masterClrMapping/>
  </p:clrMapOvr>
</p:sld>
</file>

<file path=ppt/theme/theme1.xml><?xml version="1.0" encoding="utf-8"?>
<a:theme xmlns:a="http://schemas.openxmlformats.org/drawingml/2006/main" name="CloudVisor-Aust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B0F0"/>
        </a:solidFill>
        <a:ln w="28575">
          <a:solidFill>
            <a:schemeClr val="bg2">
              <a:lumMod val="25000"/>
            </a:schemeClr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CloudVisor-Austin.thmx</Template>
  <TotalTime>53495</TotalTime>
  <Words>3865</Words>
  <Application>Microsoft Macintosh PowerPoint</Application>
  <PresentationFormat>On-screen Show (4:3)</PresentationFormat>
  <Paragraphs>1338</Paragraphs>
  <Slides>95</Slides>
  <Notes>23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95</vt:i4>
      </vt:variant>
    </vt:vector>
  </HeadingPairs>
  <TitlesOfParts>
    <vt:vector size="108" baseType="lpstr">
      <vt:lpstr>Arial Unicode MS</vt:lpstr>
      <vt:lpstr>Arial</vt:lpstr>
      <vt:lpstr>Calibri</vt:lpstr>
      <vt:lpstr>Consolas</vt:lpstr>
      <vt:lpstr>Courier</vt:lpstr>
      <vt:lpstr>Courier New</vt:lpstr>
      <vt:lpstr>Gill Sans</vt:lpstr>
      <vt:lpstr>Helvetica</vt:lpstr>
      <vt:lpstr>Tahoma</vt:lpstr>
      <vt:lpstr>Verdana</vt:lpstr>
      <vt:lpstr>CloudVisor-Austin</vt:lpstr>
      <vt:lpstr>Equation</vt:lpstr>
      <vt:lpstr>公式</vt:lpstr>
      <vt:lpstr>Bits, Bytes, Ints</vt:lpstr>
      <vt:lpstr>The language of electronics has evolved from analog signals…</vt:lpstr>
      <vt:lpstr>… to digital</vt:lpstr>
      <vt:lpstr>Using bits to represent everything</vt:lpstr>
      <vt:lpstr>Question</vt:lpstr>
      <vt:lpstr>A digression: you must memorize common powers of 2</vt:lpstr>
      <vt:lpstr>A digression: you must memorize common powers of 2 and beyond</vt:lpstr>
      <vt:lpstr>Represent non-negative integer</vt:lpstr>
      <vt:lpstr>Most significant bit (MSB)</vt:lpstr>
      <vt:lpstr>Most significant bit (MSB)</vt:lpstr>
      <vt:lpstr>Least significant bit (LSB)</vt:lpstr>
      <vt:lpstr>Examples</vt:lpstr>
      <vt:lpstr>Byte</vt:lpstr>
      <vt:lpstr>Byte</vt:lpstr>
      <vt:lpstr>Byte – 8 bits chunk</vt:lpstr>
      <vt:lpstr>Your mental model </vt:lpstr>
      <vt:lpstr>Range of a single byte as non-negative integers</vt:lpstr>
      <vt:lpstr>Range of 4-byte as non-negative integers</vt:lpstr>
      <vt:lpstr>Describing a bit pattern – intuitive way</vt:lpstr>
      <vt:lpstr>Describing a bit pattern – strawman</vt:lpstr>
      <vt:lpstr>Describing a bit pattern- Hex Notation</vt:lpstr>
      <vt:lpstr>Hexadecimal “digit”</vt:lpstr>
      <vt:lpstr>Hex Notation</vt:lpstr>
      <vt:lpstr>Hexadecimal Notation</vt:lpstr>
      <vt:lpstr>Hexadecimal Notation</vt:lpstr>
      <vt:lpstr>Hexadecimal Notation</vt:lpstr>
      <vt:lpstr>Hexadecimal Notation</vt:lpstr>
      <vt:lpstr>Hexadecimal Notation</vt:lpstr>
      <vt:lpstr>Hexadecimal Notation</vt:lpstr>
      <vt:lpstr>Hexadecimal Notation</vt:lpstr>
      <vt:lpstr>Hexadecimal Notation</vt:lpstr>
      <vt:lpstr>Hexadecimal Notation</vt:lpstr>
      <vt:lpstr>Hexadecimal Notation</vt:lpstr>
      <vt:lpstr>Hexadecimal Notation</vt:lpstr>
      <vt:lpstr>Hexadecimal Notation</vt:lpstr>
      <vt:lpstr>Exercises Time</vt:lpstr>
      <vt:lpstr>Answers</vt:lpstr>
      <vt:lpstr>Unsigned addition</vt:lpstr>
      <vt:lpstr>Unsigned addition</vt:lpstr>
      <vt:lpstr>Unsigned addition</vt:lpstr>
      <vt:lpstr>Unsigned addition</vt:lpstr>
      <vt:lpstr>Unsigned addition</vt:lpstr>
      <vt:lpstr>Unsigned addition</vt:lpstr>
      <vt:lpstr>Unsigned addition</vt:lpstr>
      <vt:lpstr>Unsigned subtraction</vt:lpstr>
      <vt:lpstr>Unsigned subtraction</vt:lpstr>
      <vt:lpstr>Unsigned subtraction</vt:lpstr>
      <vt:lpstr>PowerPoint Presentation</vt:lpstr>
      <vt:lpstr>Strawman </vt:lpstr>
      <vt:lpstr>Strawman </vt:lpstr>
      <vt:lpstr>Strawman </vt:lpstr>
      <vt:lpstr>Two’s complement</vt:lpstr>
      <vt:lpstr>Two’s complement</vt:lpstr>
      <vt:lpstr>Two’s complement</vt:lpstr>
      <vt:lpstr>Two’s complement</vt:lpstr>
      <vt:lpstr>Two’s complement</vt:lpstr>
      <vt:lpstr>Two’s complement</vt:lpstr>
      <vt:lpstr>Two’s complement</vt:lpstr>
      <vt:lpstr>Two’s complement</vt:lpstr>
      <vt:lpstr>Two’s complement</vt:lpstr>
      <vt:lpstr>Find 2’s complement quickly</vt:lpstr>
      <vt:lpstr>Find 2’s complement quickly</vt:lpstr>
      <vt:lpstr>Find 2’s complement quickly</vt:lpstr>
      <vt:lpstr>Find 2’s complement quickly</vt:lpstr>
      <vt:lpstr>Find 2’s complement quickly</vt:lpstr>
      <vt:lpstr>Find 2’s complement quickly</vt:lpstr>
      <vt:lpstr>Why does this trick work</vt:lpstr>
      <vt:lpstr>Exercise Time II</vt:lpstr>
      <vt:lpstr>Answers</vt:lpstr>
      <vt:lpstr>Ranges</vt:lpstr>
      <vt:lpstr>Ranges</vt:lpstr>
      <vt:lpstr>Overflow</vt:lpstr>
      <vt:lpstr>Overflow</vt:lpstr>
      <vt:lpstr>Intel 8080</vt:lpstr>
      <vt:lpstr>Intel 8080 (1974)</vt:lpstr>
      <vt:lpstr>Intel 386 (1985)</vt:lpstr>
      <vt:lpstr>AMD K8 (2000), Intel Pentium 4 and later</vt:lpstr>
      <vt:lpstr>Intel Opteron  i7</vt:lpstr>
      <vt:lpstr>Word</vt:lpstr>
      <vt:lpstr>Wrapping up last lecture</vt:lpstr>
      <vt:lpstr>C’s integral data types on  64 bits machine</vt:lpstr>
      <vt:lpstr>Integral data types on 64 bits machine</vt:lpstr>
      <vt:lpstr>Integral data types on 64 bits machine</vt:lpstr>
      <vt:lpstr>Integral data types on 64 bits machine</vt:lpstr>
      <vt:lpstr>Your first C program</vt:lpstr>
      <vt:lpstr>Memory layout for multi-byte integers</vt:lpstr>
      <vt:lpstr>Memory layout for multi-byte integers: 2 ways</vt:lpstr>
      <vt:lpstr>Memory layout for multi-byte integers: 2 ways</vt:lpstr>
      <vt:lpstr>Memory layout – Little Endian</vt:lpstr>
      <vt:lpstr>Advantages of Little Endian</vt:lpstr>
      <vt:lpstr>Advantages of Little Endian</vt:lpstr>
      <vt:lpstr>Advantages of Little Endian</vt:lpstr>
      <vt:lpstr>Advantages of Little Endian</vt:lpstr>
      <vt:lpstr>Memory layout – Big Endian</vt:lpstr>
      <vt:lpstr>Advantages of Big Endian</vt:lpstr>
    </vt:vector>
  </TitlesOfParts>
  <Company>fudan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VFlash</dc:title>
  <dc:creator>xiang song</dc:creator>
  <cp:lastModifiedBy>Jinyang Li</cp:lastModifiedBy>
  <cp:revision>5788</cp:revision>
  <cp:lastPrinted>2018-09-12T19:13:27Z</cp:lastPrinted>
  <dcterms:created xsi:type="dcterms:W3CDTF">2012-08-17T04:52:30Z</dcterms:created>
  <dcterms:modified xsi:type="dcterms:W3CDTF">2019-09-04T02:20:33Z</dcterms:modified>
</cp:coreProperties>
</file>

<file path=docProps/thumbnail.jpeg>
</file>